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60" r:id="rId2"/>
    <p:sldId id="514" r:id="rId3"/>
    <p:sldId id="532" r:id="rId4"/>
    <p:sldId id="531" r:id="rId5"/>
    <p:sldId id="508" r:id="rId6"/>
    <p:sldId id="533" r:id="rId7"/>
    <p:sldId id="537" r:id="rId8"/>
    <p:sldId id="534" r:id="rId9"/>
    <p:sldId id="535" r:id="rId10"/>
    <p:sldId id="522" r:id="rId11"/>
    <p:sldId id="523" r:id="rId12"/>
    <p:sldId id="520" r:id="rId13"/>
    <p:sldId id="524" r:id="rId14"/>
    <p:sldId id="525" r:id="rId15"/>
    <p:sldId id="517" r:id="rId16"/>
    <p:sldId id="529" r:id="rId17"/>
    <p:sldId id="530" r:id="rId18"/>
    <p:sldId id="515" r:id="rId19"/>
    <p:sldId id="526" r:id="rId20"/>
    <p:sldId id="527" r:id="rId21"/>
    <p:sldId id="528" r:id="rId22"/>
  </p:sldIdLst>
  <p:sldSz cx="9144000" cy="5143500" type="screen16x9"/>
  <p:notesSz cx="6858000" cy="9144000"/>
  <p:custDataLst>
    <p:tags r:id="rId24"/>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59">
          <p15:clr>
            <a:srgbClr val="A4A3A4"/>
          </p15:clr>
        </p15:guide>
        <p15:guide id="2" orient="horz" pos="3240" userDrawn="1">
          <p15:clr>
            <a:srgbClr val="A4A3A4"/>
          </p15:clr>
        </p15:guide>
        <p15:guide id="3" pos="3163" userDrawn="1">
          <p15:clr>
            <a:srgbClr val="A4A3A4"/>
          </p15:clr>
        </p15:guide>
        <p15:guide id="4" pos="19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161"/>
    <a:srgbClr val="D0D8E8"/>
    <a:srgbClr val="9FB8D6"/>
    <a:srgbClr val="004098"/>
    <a:srgbClr val="95FEFF"/>
    <a:srgbClr val="082136"/>
    <a:srgbClr val="FF0000"/>
    <a:srgbClr val="8198A8"/>
    <a:srgbClr val="558ED5"/>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99" autoAdjust="0"/>
    <p:restoredTop sz="93837" autoAdjust="0"/>
  </p:normalViewPr>
  <p:slideViewPr>
    <p:cSldViewPr>
      <p:cViewPr varScale="1">
        <p:scale>
          <a:sx n="110" d="100"/>
          <a:sy n="110" d="100"/>
        </p:scale>
        <p:origin x="76" y="904"/>
      </p:cViewPr>
      <p:guideLst>
        <p:guide orient="horz" pos="2159"/>
        <p:guide orient="horz" pos="3240"/>
        <p:guide pos="3163"/>
        <p:guide pos="1916"/>
      </p:guideLst>
    </p:cSldViewPr>
  </p:slideViewPr>
  <p:notesTextViewPr>
    <p:cViewPr>
      <p:scale>
        <a:sx n="1" d="1"/>
        <a:sy n="1" d="1"/>
      </p:scale>
      <p:origin x="0" y="0"/>
    </p:cViewPr>
  </p:notesTextViewPr>
  <p:gridSpacing cx="45003" cy="45003"/>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页眉占位符 1"/>
          <p:cNvSpPr>
            <a:spLocks noGrp="1" noChangeArrowheads="1"/>
          </p:cNvSpPr>
          <p:nvPr>
            <p:ph type="hdr" sz="quarter" idx="4294967295"/>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vl1pPr>
          </a:lstStyle>
          <a:p>
            <a:endParaRPr lang="zh-CN" altLang="zh-CN"/>
          </a:p>
        </p:txBody>
      </p:sp>
      <p:sp>
        <p:nvSpPr>
          <p:cNvPr id="2051"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a:lvl1pPr>
          </a:lstStyle>
          <a:p>
            <a:fld id="{650BBB2F-2B5C-4004-8C6D-C54A363298B9}" type="datetime1">
              <a:rPr lang="zh-CN" altLang="en-US"/>
              <a:pPr/>
              <a:t>2024/9/12</a:t>
            </a:fld>
            <a:endParaRPr lang="zh-CN" altLang="en-US" sz="1200"/>
          </a:p>
        </p:txBody>
      </p:sp>
      <p:sp>
        <p:nvSpPr>
          <p:cNvPr id="2052" name="幻灯片图像占位符 3"/>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053" name="备注占位符 4"/>
          <p:cNvSpPr>
            <a:spLocks noGrp="1" noRot="1" noChangeAspect="1"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0" eaLnBrk="0" hangingPunct="0">
              <a:spcBef>
                <a:spcPct val="30000"/>
              </a:spcBef>
              <a:defRPr sz="1200">
                <a:solidFill>
                  <a:schemeClr val="tx1"/>
                </a:solidFill>
                <a:latin typeface="Arial" panose="020B0604020202020204" pitchFamily="34" charset="0"/>
              </a:defRPr>
            </a:lvl1pPr>
            <a:lvl2pPr defTabSz="0" eaLnBrk="0" hangingPunct="0">
              <a:spcBef>
                <a:spcPct val="30000"/>
              </a:spcBef>
              <a:defRPr sz="1200">
                <a:solidFill>
                  <a:schemeClr val="tx1"/>
                </a:solidFill>
                <a:latin typeface="Arial" panose="020B0604020202020204" pitchFamily="34" charset="0"/>
              </a:defRPr>
            </a:lvl2pPr>
            <a:lvl3pPr defTabSz="0" eaLnBrk="0" hangingPunct="0">
              <a:spcBef>
                <a:spcPct val="30000"/>
              </a:spcBef>
              <a:defRPr sz="1200">
                <a:solidFill>
                  <a:schemeClr val="tx1"/>
                </a:solidFill>
                <a:latin typeface="Arial" panose="020B0604020202020204" pitchFamily="34" charset="0"/>
              </a:defRPr>
            </a:lvl3pPr>
            <a:lvl4pPr defTabSz="0" eaLnBrk="0" hangingPunct="0">
              <a:spcBef>
                <a:spcPct val="30000"/>
              </a:spcBef>
              <a:defRPr sz="1200">
                <a:solidFill>
                  <a:schemeClr val="tx1"/>
                </a:solidFill>
                <a:latin typeface="Arial" panose="020B0604020202020204" pitchFamily="34" charset="0"/>
              </a:defRPr>
            </a:lvl4pPr>
            <a:lvl5pPr defTabSz="0" eaLnBrk="0" hangingPunct="0">
              <a:spcBef>
                <a:spcPct val="30000"/>
              </a:spcBef>
              <a:defRPr sz="1200">
                <a:solidFill>
                  <a:schemeClr val="tx1"/>
                </a:solidFill>
                <a:latin typeface="Arial" panose="020B0604020202020204" pitchFamily="34" charset="0"/>
              </a:defRPr>
            </a:lvl5pPr>
            <a:lvl6pPr marL="457200" defTabSz="0" eaLnBrk="0" fontAlgn="base" hangingPunct="0">
              <a:spcBef>
                <a:spcPct val="30000"/>
              </a:spcBef>
              <a:spcAft>
                <a:spcPct val="0"/>
              </a:spcAft>
              <a:defRPr sz="1200">
                <a:solidFill>
                  <a:schemeClr val="tx1"/>
                </a:solidFill>
                <a:latin typeface="Arial" panose="020B0604020202020204" pitchFamily="34" charset="0"/>
              </a:defRPr>
            </a:lvl6pPr>
            <a:lvl7pPr marL="914400" defTabSz="0" eaLnBrk="0" fontAlgn="base" hangingPunct="0">
              <a:spcBef>
                <a:spcPct val="30000"/>
              </a:spcBef>
              <a:spcAft>
                <a:spcPct val="0"/>
              </a:spcAft>
              <a:defRPr sz="1200">
                <a:solidFill>
                  <a:schemeClr val="tx1"/>
                </a:solidFill>
                <a:latin typeface="Arial" panose="020B0604020202020204" pitchFamily="34" charset="0"/>
              </a:defRPr>
            </a:lvl7pPr>
            <a:lvl8pPr marL="1371600" defTabSz="0" eaLnBrk="0" fontAlgn="base" hangingPunct="0">
              <a:spcBef>
                <a:spcPct val="30000"/>
              </a:spcBef>
              <a:spcAft>
                <a:spcPct val="0"/>
              </a:spcAft>
              <a:defRPr sz="1200">
                <a:solidFill>
                  <a:schemeClr val="tx1"/>
                </a:solidFill>
                <a:latin typeface="Arial" panose="020B0604020202020204" pitchFamily="34" charset="0"/>
              </a:defRPr>
            </a:lvl8pPr>
            <a:lvl9pPr marL="1828800" defTabSz="0" eaLnBrk="0" fontAlgn="base" hangingPunct="0">
              <a:spcBef>
                <a:spcPct val="30000"/>
              </a:spcBef>
              <a:spcAft>
                <a:spcPct val="0"/>
              </a:spcAft>
              <a:defRPr sz="1200">
                <a:solidFill>
                  <a:schemeClr val="tx1"/>
                </a:solidFill>
                <a:latin typeface="Arial" panose="020B0604020202020204" pitchFamily="34" charset="0"/>
              </a:defRPr>
            </a:lvl9pPr>
          </a:lstStyle>
          <a:p>
            <a:pPr>
              <a:buFontTx/>
              <a:buNone/>
            </a:pPr>
            <a:r>
              <a:rPr lang="zh-CN" altLang="en-US"/>
              <a:t>单击此处编辑母版文本样式</a:t>
            </a:r>
          </a:p>
          <a:p>
            <a:pPr>
              <a:buFontTx/>
              <a:buNone/>
            </a:pPr>
            <a:r>
              <a:rPr lang="zh-CN" altLang="en-US"/>
              <a:t>第二级</a:t>
            </a:r>
          </a:p>
          <a:p>
            <a:pPr>
              <a:buFontTx/>
              <a:buNone/>
            </a:pPr>
            <a:r>
              <a:rPr lang="zh-CN" altLang="en-US"/>
              <a:t>第三级</a:t>
            </a:r>
          </a:p>
          <a:p>
            <a:pPr>
              <a:buFontTx/>
              <a:buNone/>
            </a:pPr>
            <a:r>
              <a:rPr lang="zh-CN" altLang="en-US"/>
              <a:t>第四级</a:t>
            </a:r>
          </a:p>
          <a:p>
            <a:pPr>
              <a:buFontTx/>
              <a:buNone/>
            </a:pPr>
            <a:r>
              <a:rPr lang="zh-CN" altLang="en-US"/>
              <a:t>第五级</a:t>
            </a:r>
          </a:p>
        </p:txBody>
      </p:sp>
      <p:sp>
        <p:nvSpPr>
          <p:cNvPr id="2054"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vl1pPr>
          </a:lstStyle>
          <a:p>
            <a:endParaRPr lang="zh-CN" altLang="zh-CN"/>
          </a:p>
        </p:txBody>
      </p:sp>
      <p:sp>
        <p:nvSpPr>
          <p:cNvPr id="2055"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a:lvl1pPr>
          </a:lstStyle>
          <a:p>
            <a:fld id="{81C28BAC-9099-467E-80D2-52D22DA53565}" type="slidenum">
              <a:rPr lang="zh-CN" altLang="en-US"/>
              <a:pPr/>
              <a:t>‹#›</a:t>
            </a:fld>
            <a:endParaRPr lang="zh-CN" altLang="en-US" sz="1200"/>
          </a:p>
        </p:txBody>
      </p:sp>
    </p:spTree>
    <p:extLst>
      <p:ext uri="{BB962C8B-B14F-4D97-AF65-F5344CB8AC3E}">
        <p14:creationId xmlns:p14="http://schemas.microsoft.com/office/powerpoint/2010/main" val="284102057"/>
      </p:ext>
    </p:extLst>
  </p:cSld>
  <p:clrMap bg1="lt1" tx1="dk1" bg2="lt2" tx2="dk2" accent1="accent1" accent2="accent2" accent3="accent3" accent4="accent4" accent5="accent5" accent6="accent6" hlink="hlink" folHlink="folHlink"/>
  <p:hf hdr="0" ftr="0"/>
  <p:notesStyle>
    <a:lvl1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algn="l" defTabSz="0"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036312-6A05-4643-B813-780AEBCA5446}" type="slidenum">
              <a:rPr lang="zh-CN" altLang="en-US" smtClean="0"/>
              <a:t>1</a:t>
            </a:fld>
            <a:endParaRPr lang="zh-CN" altLang="en-US"/>
          </a:p>
        </p:txBody>
      </p:sp>
    </p:spTree>
    <p:extLst>
      <p:ext uri="{BB962C8B-B14F-4D97-AF65-F5344CB8AC3E}">
        <p14:creationId xmlns:p14="http://schemas.microsoft.com/office/powerpoint/2010/main" val="3582183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10</a:t>
            </a:fld>
            <a:endParaRPr lang="zh-CN" altLang="en-US" sz="1200"/>
          </a:p>
        </p:txBody>
      </p:sp>
    </p:spTree>
    <p:extLst>
      <p:ext uri="{BB962C8B-B14F-4D97-AF65-F5344CB8AC3E}">
        <p14:creationId xmlns:p14="http://schemas.microsoft.com/office/powerpoint/2010/main" val="3410858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11</a:t>
            </a:fld>
            <a:endParaRPr lang="zh-CN" altLang="en-US" sz="1200"/>
          </a:p>
        </p:txBody>
      </p:sp>
    </p:spTree>
    <p:extLst>
      <p:ext uri="{BB962C8B-B14F-4D97-AF65-F5344CB8AC3E}">
        <p14:creationId xmlns:p14="http://schemas.microsoft.com/office/powerpoint/2010/main" val="529330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12</a:t>
            </a:fld>
            <a:endParaRPr lang="zh-CN" altLang="en-US" sz="1200"/>
          </a:p>
        </p:txBody>
      </p:sp>
    </p:spTree>
    <p:extLst>
      <p:ext uri="{BB962C8B-B14F-4D97-AF65-F5344CB8AC3E}">
        <p14:creationId xmlns:p14="http://schemas.microsoft.com/office/powerpoint/2010/main" val="2741556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dirty="0"/>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13</a:t>
            </a:fld>
            <a:endParaRPr lang="zh-CN" altLang="en-US" sz="1200"/>
          </a:p>
        </p:txBody>
      </p:sp>
    </p:spTree>
    <p:extLst>
      <p:ext uri="{BB962C8B-B14F-4D97-AF65-F5344CB8AC3E}">
        <p14:creationId xmlns:p14="http://schemas.microsoft.com/office/powerpoint/2010/main" val="4045277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14</a:t>
            </a:fld>
            <a:endParaRPr lang="zh-CN" altLang="en-US" sz="1200"/>
          </a:p>
        </p:txBody>
      </p:sp>
    </p:spTree>
    <p:extLst>
      <p:ext uri="{BB962C8B-B14F-4D97-AF65-F5344CB8AC3E}">
        <p14:creationId xmlns:p14="http://schemas.microsoft.com/office/powerpoint/2010/main" val="1660883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15</a:t>
            </a:fld>
            <a:endParaRPr lang="zh-CN" altLang="en-US" sz="1200"/>
          </a:p>
        </p:txBody>
      </p:sp>
    </p:spTree>
    <p:extLst>
      <p:ext uri="{BB962C8B-B14F-4D97-AF65-F5344CB8AC3E}">
        <p14:creationId xmlns:p14="http://schemas.microsoft.com/office/powerpoint/2010/main" val="2882467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16</a:t>
            </a:fld>
            <a:endParaRPr lang="zh-CN" altLang="en-US" sz="1200"/>
          </a:p>
        </p:txBody>
      </p:sp>
    </p:spTree>
    <p:extLst>
      <p:ext uri="{BB962C8B-B14F-4D97-AF65-F5344CB8AC3E}">
        <p14:creationId xmlns:p14="http://schemas.microsoft.com/office/powerpoint/2010/main" val="3492037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17</a:t>
            </a:fld>
            <a:endParaRPr lang="zh-CN" altLang="en-US" sz="1200"/>
          </a:p>
        </p:txBody>
      </p:sp>
    </p:spTree>
    <p:extLst>
      <p:ext uri="{BB962C8B-B14F-4D97-AF65-F5344CB8AC3E}">
        <p14:creationId xmlns:p14="http://schemas.microsoft.com/office/powerpoint/2010/main" val="26737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18</a:t>
            </a:fld>
            <a:endParaRPr lang="zh-CN" altLang="en-US" sz="1200"/>
          </a:p>
        </p:txBody>
      </p:sp>
    </p:spTree>
    <p:extLst>
      <p:ext uri="{BB962C8B-B14F-4D97-AF65-F5344CB8AC3E}">
        <p14:creationId xmlns:p14="http://schemas.microsoft.com/office/powerpoint/2010/main" val="3637352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19</a:t>
            </a:fld>
            <a:endParaRPr lang="zh-CN" altLang="en-US" sz="1200"/>
          </a:p>
        </p:txBody>
      </p:sp>
    </p:spTree>
    <p:extLst>
      <p:ext uri="{BB962C8B-B14F-4D97-AF65-F5344CB8AC3E}">
        <p14:creationId xmlns:p14="http://schemas.microsoft.com/office/powerpoint/2010/main" val="988705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A036312-6A05-4643-B813-780AEBCA5446}" type="slidenum">
              <a:rPr lang="zh-CN" altLang="en-US" smtClean="0"/>
              <a:t>2</a:t>
            </a:fld>
            <a:endParaRPr lang="zh-CN" altLang="en-US"/>
          </a:p>
        </p:txBody>
      </p:sp>
    </p:spTree>
    <p:extLst>
      <p:ext uri="{BB962C8B-B14F-4D97-AF65-F5344CB8AC3E}">
        <p14:creationId xmlns:p14="http://schemas.microsoft.com/office/powerpoint/2010/main" val="698139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20</a:t>
            </a:fld>
            <a:endParaRPr lang="zh-CN" altLang="en-US" sz="1200"/>
          </a:p>
        </p:txBody>
      </p:sp>
    </p:spTree>
    <p:extLst>
      <p:ext uri="{BB962C8B-B14F-4D97-AF65-F5344CB8AC3E}">
        <p14:creationId xmlns:p14="http://schemas.microsoft.com/office/powerpoint/2010/main" val="2320433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21</a:t>
            </a:fld>
            <a:endParaRPr lang="zh-CN" altLang="en-US" sz="1200"/>
          </a:p>
        </p:txBody>
      </p:sp>
    </p:spTree>
    <p:extLst>
      <p:ext uri="{BB962C8B-B14F-4D97-AF65-F5344CB8AC3E}">
        <p14:creationId xmlns:p14="http://schemas.microsoft.com/office/powerpoint/2010/main" val="181040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3</a:t>
            </a:fld>
            <a:endParaRPr lang="zh-CN" altLang="en-US" sz="1200"/>
          </a:p>
        </p:txBody>
      </p:sp>
    </p:spTree>
    <p:extLst>
      <p:ext uri="{BB962C8B-B14F-4D97-AF65-F5344CB8AC3E}">
        <p14:creationId xmlns:p14="http://schemas.microsoft.com/office/powerpoint/2010/main" val="3670615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4</a:t>
            </a:fld>
            <a:endParaRPr lang="zh-CN" altLang="en-US" sz="1200"/>
          </a:p>
        </p:txBody>
      </p:sp>
    </p:spTree>
    <p:extLst>
      <p:ext uri="{BB962C8B-B14F-4D97-AF65-F5344CB8AC3E}">
        <p14:creationId xmlns:p14="http://schemas.microsoft.com/office/powerpoint/2010/main" val="1157427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5</a:t>
            </a:fld>
            <a:endParaRPr lang="zh-CN" altLang="en-US" sz="1200"/>
          </a:p>
        </p:txBody>
      </p:sp>
    </p:spTree>
    <p:extLst>
      <p:ext uri="{BB962C8B-B14F-4D97-AF65-F5344CB8AC3E}">
        <p14:creationId xmlns:p14="http://schemas.microsoft.com/office/powerpoint/2010/main" val="469690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6</a:t>
            </a:fld>
            <a:endParaRPr lang="zh-CN" altLang="en-US" sz="1200"/>
          </a:p>
        </p:txBody>
      </p:sp>
    </p:spTree>
    <p:extLst>
      <p:ext uri="{BB962C8B-B14F-4D97-AF65-F5344CB8AC3E}">
        <p14:creationId xmlns:p14="http://schemas.microsoft.com/office/powerpoint/2010/main" val="439945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7</a:t>
            </a:fld>
            <a:endParaRPr lang="zh-CN" altLang="en-US" sz="1200"/>
          </a:p>
        </p:txBody>
      </p:sp>
    </p:spTree>
    <p:extLst>
      <p:ext uri="{BB962C8B-B14F-4D97-AF65-F5344CB8AC3E}">
        <p14:creationId xmlns:p14="http://schemas.microsoft.com/office/powerpoint/2010/main" val="2117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8</a:t>
            </a:fld>
            <a:endParaRPr lang="zh-CN" altLang="en-US" sz="1200"/>
          </a:p>
        </p:txBody>
      </p:sp>
    </p:spTree>
    <p:extLst>
      <p:ext uri="{BB962C8B-B14F-4D97-AF65-F5344CB8AC3E}">
        <p14:creationId xmlns:p14="http://schemas.microsoft.com/office/powerpoint/2010/main" val="3121015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400550"/>
            <a:ext cx="5486400" cy="3600450"/>
          </a:xfrm>
          <a:prstGeom prst="rect">
            <a:avLst/>
          </a:prstGeom>
        </p:spPr>
        <p:txBody>
          <a:bodyPr/>
          <a:lstStyle/>
          <a:p>
            <a:endParaRPr lang="zh-CN" altLang="en-US"/>
          </a:p>
        </p:txBody>
      </p:sp>
      <p:sp>
        <p:nvSpPr>
          <p:cNvPr id="4" name="日期占位符 3"/>
          <p:cNvSpPr>
            <a:spLocks noGrp="1"/>
          </p:cNvSpPr>
          <p:nvPr>
            <p:ph type="dt" idx="10"/>
          </p:nvPr>
        </p:nvSpPr>
        <p:spPr/>
        <p:txBody>
          <a:bodyPr/>
          <a:lstStyle/>
          <a:p>
            <a:fld id="{650BBB2F-2B5C-4004-8C6D-C54A363298B9}" type="datetime1">
              <a:rPr lang="zh-CN" altLang="en-US" smtClean="0"/>
              <a:pPr/>
              <a:t>2024/9/12</a:t>
            </a:fld>
            <a:endParaRPr lang="zh-CN" altLang="en-US" sz="1200"/>
          </a:p>
        </p:txBody>
      </p:sp>
      <p:sp>
        <p:nvSpPr>
          <p:cNvPr id="5" name="灯片编号占位符 4"/>
          <p:cNvSpPr>
            <a:spLocks noGrp="1"/>
          </p:cNvSpPr>
          <p:nvPr>
            <p:ph type="sldNum" sz="quarter" idx="11"/>
          </p:nvPr>
        </p:nvSpPr>
        <p:spPr/>
        <p:txBody>
          <a:bodyPr/>
          <a:lstStyle/>
          <a:p>
            <a:fld id="{81C28BAC-9099-467E-80D2-52D22DA53565}" type="slidenum">
              <a:rPr lang="zh-CN" altLang="en-US" smtClean="0"/>
              <a:pPr/>
              <a:t>9</a:t>
            </a:fld>
            <a:endParaRPr lang="zh-CN" altLang="en-US" sz="1200"/>
          </a:p>
        </p:txBody>
      </p:sp>
    </p:spTree>
    <p:extLst>
      <p:ext uri="{BB962C8B-B14F-4D97-AF65-F5344CB8AC3E}">
        <p14:creationId xmlns:p14="http://schemas.microsoft.com/office/powerpoint/2010/main" val="250807371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5542BD43-FA39-4210-8C15-DF3E595DE26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9144000" cy="5143500"/>
          </a:xfrm>
          <a:prstGeom prst="rect">
            <a:avLst/>
          </a:prstGeom>
        </p:spPr>
      </p:pic>
      <p:cxnSp>
        <p:nvCxnSpPr>
          <p:cNvPr id="21" name="直接连接符 20">
            <a:extLst>
              <a:ext uri="{FF2B5EF4-FFF2-40B4-BE49-F238E27FC236}">
                <a16:creationId xmlns:a16="http://schemas.microsoft.com/office/drawing/2014/main" id="{E0676B5B-4C98-44CA-BAC1-8AA60A73BD75}"/>
              </a:ext>
            </a:extLst>
          </p:cNvPr>
          <p:cNvCxnSpPr>
            <a:cxnSpLocks/>
          </p:cNvCxnSpPr>
          <p:nvPr userDrawn="1"/>
        </p:nvCxnSpPr>
        <p:spPr>
          <a:xfrm>
            <a:off x="701742" y="681624"/>
            <a:ext cx="4500300" cy="0"/>
          </a:xfrm>
          <a:prstGeom prst="line">
            <a:avLst/>
          </a:prstGeom>
          <a:noFill/>
          <a:ln w="19050" cap="flat" cmpd="sng" algn="ctr">
            <a:solidFill>
              <a:sysClr val="windowText" lastClr="000000">
                <a:lumMod val="50000"/>
                <a:lumOff val="50000"/>
              </a:sysClr>
            </a:solidFill>
            <a:prstDash val="solid"/>
          </a:ln>
          <a:effectLst/>
        </p:spPr>
      </p:cxnSp>
      <p:grpSp>
        <p:nvGrpSpPr>
          <p:cNvPr id="22" name="组合 21">
            <a:extLst>
              <a:ext uri="{FF2B5EF4-FFF2-40B4-BE49-F238E27FC236}">
                <a16:creationId xmlns:a16="http://schemas.microsoft.com/office/drawing/2014/main" id="{F602BE5D-E0E9-4D1F-BE6B-3BE5B7139D53}"/>
              </a:ext>
            </a:extLst>
          </p:cNvPr>
          <p:cNvGrpSpPr/>
          <p:nvPr userDrawn="1"/>
        </p:nvGrpSpPr>
        <p:grpSpPr>
          <a:xfrm>
            <a:off x="197686" y="174223"/>
            <a:ext cx="432048" cy="419531"/>
            <a:chOff x="298460" y="987574"/>
            <a:chExt cx="288032" cy="279687"/>
          </a:xfrm>
        </p:grpSpPr>
        <p:sp>
          <p:nvSpPr>
            <p:cNvPr id="23" name="矩形 22">
              <a:extLst>
                <a:ext uri="{FF2B5EF4-FFF2-40B4-BE49-F238E27FC236}">
                  <a16:creationId xmlns:a16="http://schemas.microsoft.com/office/drawing/2014/main" id="{1B14B5DD-16B0-45D6-A888-CD9CC7497181}"/>
                </a:ext>
              </a:extLst>
            </p:cNvPr>
            <p:cNvSpPr/>
            <p:nvPr/>
          </p:nvSpPr>
          <p:spPr>
            <a:xfrm>
              <a:off x="298460" y="987574"/>
              <a:ext cx="216024" cy="216024"/>
            </a:xfrm>
            <a:prstGeom prst="rect">
              <a:avLst/>
            </a:prstGeom>
            <a:noFill/>
            <a:ln w="12700" cap="flat" cmpd="sng" algn="ctr">
              <a:solidFill>
                <a:srgbClr val="0021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矩形 23">
              <a:extLst>
                <a:ext uri="{FF2B5EF4-FFF2-40B4-BE49-F238E27FC236}">
                  <a16:creationId xmlns:a16="http://schemas.microsoft.com/office/drawing/2014/main" id="{38D3F16E-036A-416A-9975-4AF25D7CDDC2}"/>
                </a:ext>
              </a:extLst>
            </p:cNvPr>
            <p:cNvSpPr/>
            <p:nvPr/>
          </p:nvSpPr>
          <p:spPr>
            <a:xfrm>
              <a:off x="406472" y="1087241"/>
              <a:ext cx="180020" cy="180020"/>
            </a:xfrm>
            <a:prstGeom prst="rect">
              <a:avLst/>
            </a:prstGeom>
            <a:solidFill>
              <a:srgbClr val="0021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56797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28650" y="1370013"/>
            <a:ext cx="7886700" cy="326231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092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4638"/>
            <a:ext cx="1971675" cy="435768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4638"/>
            <a:ext cx="5762625" cy="435768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1833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9144000" cy="5143500"/>
          </a:xfrm>
          <a:prstGeom prst="rect">
            <a:avLst/>
          </a:prstGeom>
        </p:spPr>
      </p:pic>
    </p:spTree>
    <p:extLst>
      <p:ext uri="{BB962C8B-B14F-4D97-AF65-F5344CB8AC3E}">
        <p14:creationId xmlns:p14="http://schemas.microsoft.com/office/powerpoint/2010/main" val="526541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650" y="1370013"/>
            <a:ext cx="788670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2273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Tree>
    <p:extLst>
      <p:ext uri="{BB962C8B-B14F-4D97-AF65-F5344CB8AC3E}">
        <p14:creationId xmlns:p14="http://schemas.microsoft.com/office/powerpoint/2010/main" val="2346281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58415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30238" y="1879600"/>
            <a:ext cx="3868737"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0" y="1879600"/>
            <a:ext cx="3887788" cy="276225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02009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4638"/>
            <a:ext cx="7886700" cy="99377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42559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576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282837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342900"/>
            <a:ext cx="2949575" cy="120015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Tree>
    <p:extLst>
      <p:ext uri="{BB962C8B-B14F-4D97-AF65-F5344CB8AC3E}">
        <p14:creationId xmlns:p14="http://schemas.microsoft.com/office/powerpoint/2010/main" val="975226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AE0F12-ED97-442E-8466-D9547AF9A151}"/>
              </a:ext>
            </a:extLst>
          </p:cNvPr>
          <p:cNvPicPr>
            <a:picLocks noChangeAspect="1"/>
          </p:cNvPicPr>
          <p:nvPr userDrawn="1"/>
        </p:nvPicPr>
        <p:blipFill rotWithShape="1">
          <a:blip r:embed="rId14">
            <a:extLst>
              <a:ext uri="{BEBA8EAE-BF5A-486C-A8C5-ECC9F3942E4B}">
                <a14:imgProps xmlns:a14="http://schemas.microsoft.com/office/drawing/2010/main">
                  <a14:imgLayer r:embed="rId15">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9144000" cy="5143500"/>
          </a:xfrm>
          <a:prstGeom prst="rect">
            <a:avLst/>
          </a:prstGeom>
        </p:spPr>
      </p:pic>
      <p:cxnSp>
        <p:nvCxnSpPr>
          <p:cNvPr id="3" name="直接连接符 2">
            <a:extLst>
              <a:ext uri="{FF2B5EF4-FFF2-40B4-BE49-F238E27FC236}">
                <a16:creationId xmlns:a16="http://schemas.microsoft.com/office/drawing/2014/main" id="{4E3D1C5D-4F52-4BB9-A7FC-150C7BC2BE75}"/>
              </a:ext>
            </a:extLst>
          </p:cNvPr>
          <p:cNvCxnSpPr>
            <a:cxnSpLocks/>
          </p:cNvCxnSpPr>
          <p:nvPr userDrawn="1"/>
        </p:nvCxnSpPr>
        <p:spPr>
          <a:xfrm>
            <a:off x="701742" y="681624"/>
            <a:ext cx="4500300" cy="0"/>
          </a:xfrm>
          <a:prstGeom prst="line">
            <a:avLst/>
          </a:prstGeom>
          <a:noFill/>
          <a:ln w="19050" cap="flat" cmpd="sng" algn="ctr">
            <a:solidFill>
              <a:sysClr val="windowText" lastClr="000000">
                <a:lumMod val="50000"/>
                <a:lumOff val="50000"/>
              </a:sysClr>
            </a:solidFill>
            <a:prstDash val="solid"/>
          </a:ln>
          <a:effectLst/>
        </p:spPr>
      </p:cxnSp>
      <p:grpSp>
        <p:nvGrpSpPr>
          <p:cNvPr id="4" name="组合 3">
            <a:extLst>
              <a:ext uri="{FF2B5EF4-FFF2-40B4-BE49-F238E27FC236}">
                <a16:creationId xmlns:a16="http://schemas.microsoft.com/office/drawing/2014/main" id="{812893D0-FF7A-4199-9D3E-B2A8C1EFD40B}"/>
              </a:ext>
            </a:extLst>
          </p:cNvPr>
          <p:cNvGrpSpPr/>
          <p:nvPr userDrawn="1"/>
        </p:nvGrpSpPr>
        <p:grpSpPr>
          <a:xfrm>
            <a:off x="197686" y="174223"/>
            <a:ext cx="432048" cy="419531"/>
            <a:chOff x="298460" y="987574"/>
            <a:chExt cx="288032" cy="279687"/>
          </a:xfrm>
        </p:grpSpPr>
        <p:sp>
          <p:nvSpPr>
            <p:cNvPr id="5" name="矩形 4">
              <a:extLst>
                <a:ext uri="{FF2B5EF4-FFF2-40B4-BE49-F238E27FC236}">
                  <a16:creationId xmlns:a16="http://schemas.microsoft.com/office/drawing/2014/main" id="{41DC580B-5F6D-49F6-A8D6-85ECB2958392}"/>
                </a:ext>
              </a:extLst>
            </p:cNvPr>
            <p:cNvSpPr/>
            <p:nvPr/>
          </p:nvSpPr>
          <p:spPr>
            <a:xfrm>
              <a:off x="298460" y="987574"/>
              <a:ext cx="216024" cy="216024"/>
            </a:xfrm>
            <a:prstGeom prst="rect">
              <a:avLst/>
            </a:prstGeom>
            <a:noFill/>
            <a:ln w="12700" cap="flat" cmpd="sng" algn="ctr">
              <a:solidFill>
                <a:srgbClr val="0021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 name="矩形 5">
              <a:extLst>
                <a:ext uri="{FF2B5EF4-FFF2-40B4-BE49-F238E27FC236}">
                  <a16:creationId xmlns:a16="http://schemas.microsoft.com/office/drawing/2014/main" id="{1D9F8462-76C3-4197-8A4D-DF0B7B12B70F}"/>
                </a:ext>
              </a:extLst>
            </p:cNvPr>
            <p:cNvSpPr/>
            <p:nvPr/>
          </p:nvSpPr>
          <p:spPr>
            <a:xfrm>
              <a:off x="406472" y="1087241"/>
              <a:ext cx="180020" cy="180020"/>
            </a:xfrm>
            <a:prstGeom prst="rect">
              <a:avLst/>
            </a:prstGeom>
            <a:solidFill>
              <a:srgbClr val="00216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marL="914400" indent="-914400" algn="ctr" rtl="0" fontAlgn="base">
        <a:spcBef>
          <a:spcPct val="0"/>
        </a:spcBef>
        <a:spcAft>
          <a:spcPct val="0"/>
        </a:spcAft>
        <a:defRPr sz="4400" kern="1200">
          <a:solidFill>
            <a:schemeClr val="tx1"/>
          </a:solidFill>
          <a:latin typeface="+mj-lt"/>
          <a:ea typeface="+mj-ea"/>
          <a:cs typeface="+mj-cs"/>
          <a:sym typeface="Impact" panose="020B0806030902050204" pitchFamily="34" charset="0"/>
        </a:defRPr>
      </a:lvl1pPr>
      <a:lvl2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2pPr>
      <a:lvl3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3pPr>
      <a:lvl4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4pPr>
      <a:lvl5pPr marL="9144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5pPr>
      <a:lvl6pPr marL="13716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6pPr>
      <a:lvl7pPr marL="18288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7pPr>
      <a:lvl8pPr marL="22860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8pPr>
      <a:lvl9pPr marL="2743200" indent="-914400" algn="ctr" rtl="0" fontAlgn="base">
        <a:spcBef>
          <a:spcPct val="0"/>
        </a:spcBef>
        <a:spcAft>
          <a:spcPct val="0"/>
        </a:spcAft>
        <a:defRPr sz="4400">
          <a:solidFill>
            <a:schemeClr val="tx1"/>
          </a:solidFill>
          <a:latin typeface="Impact" panose="020B0806030902050204" pitchFamily="34" charset="0"/>
          <a:ea typeface="微软雅黑" panose="020B0503020204020204" pitchFamily="34" charset="-122"/>
          <a:sym typeface="Impact" panose="020B080603090205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a:extLst>
              <a:ext uri="{FF2B5EF4-FFF2-40B4-BE49-F238E27FC236}">
                <a16:creationId xmlns:a16="http://schemas.microsoft.com/office/drawing/2014/main" id="{0CB9FEF3-38DE-47C3-9F82-7A95556B0BEF}"/>
              </a:ext>
            </a:extLst>
          </p:cNvPr>
          <p:cNvSpPr/>
          <p:nvPr/>
        </p:nvSpPr>
        <p:spPr>
          <a:xfrm>
            <a:off x="-8936" y="1181530"/>
            <a:ext cx="5622133" cy="2349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7" name="TextBox 7">
            <a:extLst>
              <a:ext uri="{FF2B5EF4-FFF2-40B4-BE49-F238E27FC236}">
                <a16:creationId xmlns:a16="http://schemas.microsoft.com/office/drawing/2014/main" id="{2F7CFF1A-7AFF-4D5B-B4AD-A23211DAB3F0}"/>
              </a:ext>
            </a:extLst>
          </p:cNvPr>
          <p:cNvSpPr txBox="1"/>
          <p:nvPr/>
        </p:nvSpPr>
        <p:spPr>
          <a:xfrm>
            <a:off x="277530" y="1877663"/>
            <a:ext cx="5193854" cy="1419523"/>
          </a:xfrm>
          <a:prstGeom prst="rect">
            <a:avLst/>
          </a:prstGeom>
          <a:noFill/>
        </p:spPr>
        <p:txBody>
          <a:bodyPr wrap="square" lIns="28925" tIns="14462" rIns="28925" bIns="14462" rtlCol="0">
            <a:spAutoFit/>
          </a:bodyPr>
          <a:lstStyle>
            <a:defPPr>
              <a:defRPr lang="zh-CN"/>
            </a:defPPr>
            <a:lvl1pPr>
              <a:defRPr sz="5000" b="1">
                <a:solidFill>
                  <a:schemeClr val="bg1"/>
                </a:solidFill>
                <a:latin typeface="+mn-ea"/>
                <a:ea typeface="+mn-ea"/>
              </a:defRPr>
            </a:lvl1pPr>
          </a:lstStyle>
          <a:p>
            <a:pPr algn="ctr">
              <a:lnSpc>
                <a:spcPct val="150000"/>
              </a:lnSpc>
            </a:pPr>
            <a:r>
              <a:rPr lang="zh-CN" altLang="en-US" sz="3200" spc="169" dirty="0">
                <a:latin typeface="微软雅黑" panose="020B0503020204020204" pitchFamily="34" charset="-122"/>
                <a:ea typeface="微软雅黑" panose="020B0503020204020204" pitchFamily="34" charset="-122"/>
              </a:rPr>
              <a:t>近海环境下钢筋混凝土腐蚀原理和盐雾试验</a:t>
            </a:r>
          </a:p>
        </p:txBody>
      </p:sp>
      <p:grpSp>
        <p:nvGrpSpPr>
          <p:cNvPr id="4" name="组合 3"/>
          <p:cNvGrpSpPr/>
          <p:nvPr/>
        </p:nvGrpSpPr>
        <p:grpSpPr>
          <a:xfrm>
            <a:off x="5616697" y="1187048"/>
            <a:ext cx="3527303" cy="2349000"/>
            <a:chOff x="5429543" y="1319603"/>
            <a:chExt cx="3714457" cy="2349000"/>
          </a:xfrm>
        </p:grpSpPr>
        <p:sp>
          <p:nvSpPr>
            <p:cNvPr id="39" name="矩形 38">
              <a:extLst>
                <a:ext uri="{FF2B5EF4-FFF2-40B4-BE49-F238E27FC236}">
                  <a16:creationId xmlns:a16="http://schemas.microsoft.com/office/drawing/2014/main" id="{BC735E92-AD86-4FEB-8F30-F1E939E07D5B}"/>
                </a:ext>
              </a:extLst>
            </p:cNvPr>
            <p:cNvSpPr/>
            <p:nvPr/>
          </p:nvSpPr>
          <p:spPr>
            <a:xfrm>
              <a:off x="5909903" y="1319603"/>
              <a:ext cx="3117394" cy="234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Picture 5">
              <a:extLst>
                <a:ext uri="{FF2B5EF4-FFF2-40B4-BE49-F238E27FC236}">
                  <a16:creationId xmlns:a16="http://schemas.microsoft.com/office/drawing/2014/main" id="{74E004FF-A216-4B48-87BE-6DEF79D7F3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543" y="132220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6">
              <a:extLst>
                <a:ext uri="{FF2B5EF4-FFF2-40B4-BE49-F238E27FC236}">
                  <a16:creationId xmlns:a16="http://schemas.microsoft.com/office/drawing/2014/main" id="{0F2BF692-AFD9-4D51-AA35-D4038D993F3A}"/>
                </a:ext>
              </a:extLst>
            </p:cNvPr>
            <p:cNvSpPr>
              <a:spLocks noChangeArrowheads="1"/>
            </p:cNvSpPr>
            <p:nvPr/>
          </p:nvSpPr>
          <p:spPr bwMode="auto">
            <a:xfrm>
              <a:off x="6525951" y="1323507"/>
              <a:ext cx="1077245" cy="76326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2" name="Picture 7">
              <a:extLst>
                <a:ext uri="{FF2B5EF4-FFF2-40B4-BE49-F238E27FC236}">
                  <a16:creationId xmlns:a16="http://schemas.microsoft.com/office/drawing/2014/main" id="{8B17DE09-01E1-4A76-A821-572771EB1B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700" y="132220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ectangle 8">
              <a:extLst>
                <a:ext uri="{FF2B5EF4-FFF2-40B4-BE49-F238E27FC236}">
                  <a16:creationId xmlns:a16="http://schemas.microsoft.com/office/drawing/2014/main" id="{0016A04A-8FDA-4570-9962-C1C2AD8BFF03}"/>
                </a:ext>
              </a:extLst>
            </p:cNvPr>
            <p:cNvSpPr>
              <a:spLocks noChangeArrowheads="1"/>
            </p:cNvSpPr>
            <p:nvPr/>
          </p:nvSpPr>
          <p:spPr bwMode="auto">
            <a:xfrm>
              <a:off x="5447406" y="2114206"/>
              <a:ext cx="1077245" cy="7623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4" name="Picture 9">
              <a:extLst>
                <a:ext uri="{FF2B5EF4-FFF2-40B4-BE49-F238E27FC236}">
                  <a16:creationId xmlns:a16="http://schemas.microsoft.com/office/drawing/2014/main" id="{A89E6A99-D10F-4EEE-A7EE-7F9D039BFA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0553" y="2117458"/>
              <a:ext cx="1077245" cy="75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10">
              <a:extLst>
                <a:ext uri="{FF2B5EF4-FFF2-40B4-BE49-F238E27FC236}">
                  <a16:creationId xmlns:a16="http://schemas.microsoft.com/office/drawing/2014/main" id="{B19D61C8-AF70-4702-8AD3-87B871ED4C61}"/>
                </a:ext>
              </a:extLst>
            </p:cNvPr>
            <p:cNvSpPr>
              <a:spLocks noChangeArrowheads="1"/>
            </p:cNvSpPr>
            <p:nvPr/>
          </p:nvSpPr>
          <p:spPr bwMode="auto">
            <a:xfrm>
              <a:off x="7603625" y="2114206"/>
              <a:ext cx="1077245" cy="7623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6" name="Picture 11">
              <a:extLst>
                <a:ext uri="{FF2B5EF4-FFF2-40B4-BE49-F238E27FC236}">
                  <a16:creationId xmlns:a16="http://schemas.microsoft.com/office/drawing/2014/main" id="{3BA3ADB5-380A-42F8-9FE1-46A8DFD035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0485" y="290273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12">
              <a:extLst>
                <a:ext uri="{FF2B5EF4-FFF2-40B4-BE49-F238E27FC236}">
                  <a16:creationId xmlns:a16="http://schemas.microsoft.com/office/drawing/2014/main" id="{FA4C8749-5B33-4C9C-BB1E-4D5C61483CC5}"/>
                </a:ext>
              </a:extLst>
            </p:cNvPr>
            <p:cNvSpPr>
              <a:spLocks noChangeArrowheads="1"/>
            </p:cNvSpPr>
            <p:nvPr/>
          </p:nvSpPr>
          <p:spPr bwMode="auto">
            <a:xfrm>
              <a:off x="6536893" y="2906205"/>
              <a:ext cx="1077245" cy="76239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50"/>
            </a:p>
          </p:txBody>
        </p:sp>
        <p:pic>
          <p:nvPicPr>
            <p:cNvPr id="48" name="Picture 13">
              <a:extLst>
                <a:ext uri="{FF2B5EF4-FFF2-40B4-BE49-F238E27FC236}">
                  <a16:creationId xmlns:a16="http://schemas.microsoft.com/office/drawing/2014/main" id="{AF02BB87-83AB-48AC-9B3D-25FD4184D1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13700" y="2902735"/>
              <a:ext cx="1078112" cy="76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22">
              <a:extLst>
                <a:ext uri="{FF2B5EF4-FFF2-40B4-BE49-F238E27FC236}">
                  <a16:creationId xmlns:a16="http://schemas.microsoft.com/office/drawing/2014/main" id="{6F9584B6-4DD6-4D84-8634-7C932EB43079}"/>
                </a:ext>
              </a:extLst>
            </p:cNvPr>
            <p:cNvSpPr>
              <a:spLocks noChangeArrowheads="1"/>
            </p:cNvSpPr>
            <p:nvPr/>
          </p:nvSpPr>
          <p:spPr bwMode="auto">
            <a:xfrm>
              <a:off x="6545705" y="1612061"/>
              <a:ext cx="10132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mn-ea"/>
                  <a:ea typeface="+mn-ea"/>
                </a:rPr>
                <a:t>真</a:t>
              </a:r>
              <a:endParaRPr lang="zh-CN" altLang="zh-CN" sz="1600" b="1" dirty="0">
                <a:solidFill>
                  <a:srgbClr val="C00000"/>
                </a:solidFill>
                <a:latin typeface="+mn-ea"/>
                <a:ea typeface="+mn-ea"/>
              </a:endParaRPr>
            </a:p>
          </p:txBody>
        </p:sp>
        <p:sp>
          <p:nvSpPr>
            <p:cNvPr id="83" name="Rectangle 23">
              <a:extLst>
                <a:ext uri="{FF2B5EF4-FFF2-40B4-BE49-F238E27FC236}">
                  <a16:creationId xmlns:a16="http://schemas.microsoft.com/office/drawing/2014/main" id="{B6247E19-9CDD-40CA-BFAA-93131F44171E}"/>
                </a:ext>
              </a:extLst>
            </p:cNvPr>
            <p:cNvSpPr>
              <a:spLocks noChangeArrowheads="1"/>
            </p:cNvSpPr>
            <p:nvPr/>
          </p:nvSpPr>
          <p:spPr bwMode="auto">
            <a:xfrm>
              <a:off x="5466041" y="2355667"/>
              <a:ext cx="8877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微软雅黑" panose="020B0503020204020204" pitchFamily="34" charset="-122"/>
                  <a:ea typeface="微软雅黑" panose="020B0503020204020204" pitchFamily="34" charset="-122"/>
                </a:rPr>
                <a:t>勇</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84" name="Rectangle 24">
              <a:extLst>
                <a:ext uri="{FF2B5EF4-FFF2-40B4-BE49-F238E27FC236}">
                  <a16:creationId xmlns:a16="http://schemas.microsoft.com/office/drawing/2014/main" id="{7EC00C56-5A03-489D-B31C-53F2A858C479}"/>
                </a:ext>
              </a:extLst>
            </p:cNvPr>
            <p:cNvSpPr>
              <a:spLocks noChangeArrowheads="1"/>
            </p:cNvSpPr>
            <p:nvPr/>
          </p:nvSpPr>
          <p:spPr bwMode="auto">
            <a:xfrm>
              <a:off x="7711916" y="2350648"/>
              <a:ext cx="8597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微软雅黑" panose="020B0503020204020204" pitchFamily="34" charset="-122"/>
                  <a:ea typeface="微软雅黑" panose="020B0503020204020204" pitchFamily="34" charset="-122"/>
                </a:rPr>
                <a:t>诚</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85" name="Rectangle 25">
              <a:extLst>
                <a:ext uri="{FF2B5EF4-FFF2-40B4-BE49-F238E27FC236}">
                  <a16:creationId xmlns:a16="http://schemas.microsoft.com/office/drawing/2014/main" id="{3AB3B0D7-37CD-4A0E-B8B9-DA210058ADAE}"/>
                </a:ext>
              </a:extLst>
            </p:cNvPr>
            <p:cNvSpPr>
              <a:spLocks noChangeArrowheads="1"/>
            </p:cNvSpPr>
            <p:nvPr/>
          </p:nvSpPr>
          <p:spPr bwMode="auto">
            <a:xfrm>
              <a:off x="6521507" y="3163206"/>
              <a:ext cx="10812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zh-CN" altLang="en-US" sz="1600" b="1" dirty="0">
                  <a:solidFill>
                    <a:srgbClr val="C00000"/>
                  </a:solidFill>
                  <a:latin typeface="微软雅黑" panose="020B0503020204020204" pitchFamily="34" charset="-122"/>
                  <a:ea typeface="微软雅黑" panose="020B0503020204020204" pitchFamily="34" charset="-122"/>
                </a:rPr>
                <a:t>勤</a:t>
              </a:r>
              <a:endParaRPr lang="zh-CN" altLang="zh-CN" sz="1600" b="1" dirty="0">
                <a:solidFill>
                  <a:srgbClr val="C00000"/>
                </a:solidFill>
                <a:latin typeface="微软雅黑" panose="020B0503020204020204" pitchFamily="34" charset="-122"/>
                <a:ea typeface="微软雅黑" panose="020B0503020204020204" pitchFamily="34" charset="-122"/>
              </a:endParaRPr>
            </a:p>
          </p:txBody>
        </p:sp>
        <p:sp>
          <p:nvSpPr>
            <p:cNvPr id="86" name="矩形 85">
              <a:extLst>
                <a:ext uri="{FF2B5EF4-FFF2-40B4-BE49-F238E27FC236}">
                  <a16:creationId xmlns:a16="http://schemas.microsoft.com/office/drawing/2014/main" id="{205EF1CF-4FDB-4033-883E-2343AC7FE557}"/>
                </a:ext>
              </a:extLst>
            </p:cNvPr>
            <p:cNvSpPr/>
            <p:nvPr/>
          </p:nvSpPr>
          <p:spPr>
            <a:xfrm>
              <a:off x="8926324" y="1319603"/>
              <a:ext cx="217676" cy="2349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矩形 2"/>
          <p:cNvSpPr/>
          <p:nvPr/>
        </p:nvSpPr>
        <p:spPr>
          <a:xfrm>
            <a:off x="3401922" y="3771991"/>
            <a:ext cx="2445285" cy="1015663"/>
          </a:xfrm>
          <a:prstGeom prst="rect">
            <a:avLst/>
          </a:prstGeom>
        </p:spPr>
        <p:txBody>
          <a:bodyPr wrap="none">
            <a:spAutoFit/>
          </a:bodyPr>
          <a:lstStyle/>
          <a:p>
            <a:pPr algn="ctr">
              <a:lnSpc>
                <a:spcPct val="150000"/>
              </a:lnSpc>
            </a:pPr>
            <a:r>
              <a:rPr lang="zh-CN" altLang="en-US" sz="2000" b="1" spc="169" dirty="0">
                <a:solidFill>
                  <a:srgbClr val="C00000"/>
                </a:solidFill>
                <a:latin typeface="微软雅黑" panose="020B0503020204020204" pitchFamily="34" charset="-122"/>
                <a:ea typeface="微软雅黑" panose="020B0503020204020204" pitchFamily="34" charset="-122"/>
              </a:rPr>
              <a:t>   土木工程学院  </a:t>
            </a:r>
            <a:r>
              <a:rPr lang="en-US" altLang="zh-CN" sz="2000" b="1" spc="169" dirty="0">
                <a:solidFill>
                  <a:srgbClr val="C00000"/>
                </a:solidFill>
                <a:latin typeface="微软雅黑" panose="020B0503020204020204" pitchFamily="34" charset="-122"/>
                <a:ea typeface="微软雅黑" panose="020B0503020204020204" pitchFamily="34" charset="-122"/>
              </a:rPr>
              <a:t> </a:t>
            </a:r>
          </a:p>
          <a:p>
            <a:pPr algn="ctr">
              <a:lnSpc>
                <a:spcPct val="150000"/>
              </a:lnSpc>
            </a:pPr>
            <a:r>
              <a:rPr lang="en-US" altLang="zh-CN" sz="2000" b="1" spc="169" dirty="0" smtClean="0">
                <a:solidFill>
                  <a:srgbClr val="C00000"/>
                </a:solidFill>
                <a:latin typeface="微软雅黑" panose="020B0503020204020204" pitchFamily="34" charset="-122"/>
                <a:ea typeface="微软雅黑" panose="020B0503020204020204" pitchFamily="34" charset="-122"/>
              </a:rPr>
              <a:t>2024.09</a:t>
            </a:r>
            <a:endParaRPr lang="zh-CN" altLang="en-US" sz="2000" b="1" dirty="0">
              <a:solidFill>
                <a:srgbClr val="C00000"/>
              </a:solidFill>
            </a:endParaRPr>
          </a:p>
        </p:txBody>
      </p:sp>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7964" y="557559"/>
            <a:ext cx="2065682" cy="550800"/>
          </a:xfrm>
          <a:prstGeom prst="rect">
            <a:avLst/>
          </a:prstGeom>
        </p:spPr>
      </p:pic>
    </p:spTree>
    <p:extLst>
      <p:ext uri="{BB962C8B-B14F-4D97-AF65-F5344CB8AC3E}">
        <p14:creationId xmlns:p14="http://schemas.microsoft.com/office/powerpoint/2010/main" val="30129630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t>钢筋的锈蚀原理</a:t>
            </a:r>
            <a:endParaRPr lang="en-US" altLang="zh-CN" sz="2800" dirty="0"/>
          </a:p>
        </p:txBody>
      </p:sp>
      <p:pic>
        <p:nvPicPr>
          <p:cNvPr id="3" name="图片 2">
            <a:extLst>
              <a:ext uri="{FF2B5EF4-FFF2-40B4-BE49-F238E27FC236}">
                <a16:creationId xmlns:a16="http://schemas.microsoft.com/office/drawing/2014/main" id="{F07BED64-A344-48D2-B0E4-5CA4B86C6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54" y="2436741"/>
            <a:ext cx="6051861" cy="2413124"/>
          </a:xfrm>
          <a:prstGeom prst="rect">
            <a:avLst/>
          </a:prstGeom>
        </p:spPr>
      </p:pic>
      <p:sp>
        <p:nvSpPr>
          <p:cNvPr id="6" name="Text Box 16">
            <a:extLst>
              <a:ext uri="{FF2B5EF4-FFF2-40B4-BE49-F238E27FC236}">
                <a16:creationId xmlns:a16="http://schemas.microsoft.com/office/drawing/2014/main" id="{31ABCC09-995D-4D10-A228-1500B4ED42C2}"/>
              </a:ext>
            </a:extLst>
          </p:cNvPr>
          <p:cNvSpPr txBox="1">
            <a:spLocks noChangeArrowheads="1"/>
          </p:cNvSpPr>
          <p:nvPr/>
        </p:nvSpPr>
        <p:spPr bwMode="auto">
          <a:xfrm>
            <a:off x="746744" y="816633"/>
            <a:ext cx="7965531" cy="111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刚浇筑好的钢筋混凝土，钢筋处于碱性条件下，受到混凝土的保护</a:t>
            </a:r>
          </a:p>
        </p:txBody>
      </p:sp>
    </p:spTree>
    <p:extLst>
      <p:ext uri="{BB962C8B-B14F-4D97-AF65-F5344CB8AC3E}">
        <p14:creationId xmlns:p14="http://schemas.microsoft.com/office/powerpoint/2010/main" val="384761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6" name="Text Box 16">
            <a:extLst>
              <a:ext uri="{FF2B5EF4-FFF2-40B4-BE49-F238E27FC236}">
                <a16:creationId xmlns:a16="http://schemas.microsoft.com/office/drawing/2014/main" id="{31ABCC09-995D-4D10-A228-1500B4ED42C2}"/>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混凝土中钢筋的锈蚀条件</a:t>
            </a:r>
          </a:p>
        </p:txBody>
      </p:sp>
      <p:pic>
        <p:nvPicPr>
          <p:cNvPr id="4" name="图片 3">
            <a:extLst>
              <a:ext uri="{FF2B5EF4-FFF2-40B4-BE49-F238E27FC236}">
                <a16:creationId xmlns:a16="http://schemas.microsoft.com/office/drawing/2014/main" id="{06B1C901-9542-4EDF-A7B1-A4B5FC975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7087" y="1806699"/>
            <a:ext cx="2730640" cy="3073558"/>
          </a:xfrm>
          <a:prstGeom prst="rect">
            <a:avLst/>
          </a:prstGeom>
        </p:spPr>
      </p:pic>
      <p:sp>
        <p:nvSpPr>
          <p:cNvPr id="7" name="Text Box 16">
            <a:extLst>
              <a:ext uri="{FF2B5EF4-FFF2-40B4-BE49-F238E27FC236}">
                <a16:creationId xmlns:a16="http://schemas.microsoft.com/office/drawing/2014/main" id="{C6FB0DAC-BD94-40A7-8219-C4814AF3A24A}"/>
              </a:ext>
            </a:extLst>
          </p:cNvPr>
          <p:cNvSpPr txBox="1">
            <a:spLocks noChangeArrowheads="1"/>
          </p:cNvSpPr>
          <p:nvPr/>
        </p:nvSpPr>
        <p:spPr bwMode="auto">
          <a:xfrm>
            <a:off x="746744" y="1414901"/>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pPr>
            <a:r>
              <a:rPr lang="zh-CN" altLang="en-US" sz="2400" dirty="0">
                <a:solidFill>
                  <a:srgbClr val="FF0000"/>
                </a:solidFill>
                <a:latin typeface="微软雅黑" panose="020B0503020204020204" pitchFamily="34" charset="-122"/>
                <a:ea typeface="微软雅黑" panose="020B0503020204020204" pitchFamily="34" charset="-122"/>
              </a:rPr>
              <a:t>条件</a:t>
            </a:r>
            <a:r>
              <a:rPr lang="en-US" altLang="zh-CN" sz="2400" dirty="0">
                <a:solidFill>
                  <a:srgbClr val="FF0000"/>
                </a:solidFill>
                <a:latin typeface="微软雅黑" panose="020B0503020204020204" pitchFamily="34" charset="-122"/>
                <a:ea typeface="微软雅黑" panose="020B0503020204020204" pitchFamily="34" charset="-122"/>
              </a:rPr>
              <a:t>1</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8" name="Text Box 16">
            <a:extLst>
              <a:ext uri="{FF2B5EF4-FFF2-40B4-BE49-F238E27FC236}">
                <a16:creationId xmlns:a16="http://schemas.microsoft.com/office/drawing/2014/main" id="{67454A0F-9AB5-43AB-A7F7-633F92ED532E}"/>
              </a:ext>
            </a:extLst>
          </p:cNvPr>
          <p:cNvSpPr txBox="1">
            <a:spLocks noChangeArrowheads="1"/>
          </p:cNvSpPr>
          <p:nvPr/>
        </p:nvSpPr>
        <p:spPr bwMode="auto">
          <a:xfrm>
            <a:off x="746744" y="1972874"/>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钢筋表面钝化层保护膜收到破坏</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9" name="Text Box 16">
            <a:extLst>
              <a:ext uri="{FF2B5EF4-FFF2-40B4-BE49-F238E27FC236}">
                <a16:creationId xmlns:a16="http://schemas.microsoft.com/office/drawing/2014/main" id="{4F179621-9E19-40F6-BC96-D0A7F949F6BA}"/>
              </a:ext>
            </a:extLst>
          </p:cNvPr>
          <p:cNvSpPr txBox="1">
            <a:spLocks noChangeArrowheads="1"/>
          </p:cNvSpPr>
          <p:nvPr/>
        </p:nvSpPr>
        <p:spPr bwMode="auto">
          <a:xfrm>
            <a:off x="642196" y="3456410"/>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pPr>
            <a:r>
              <a:rPr lang="zh-CN" altLang="en-US" sz="2400" dirty="0">
                <a:solidFill>
                  <a:srgbClr val="FF0000"/>
                </a:solidFill>
                <a:latin typeface="微软雅黑" panose="020B0503020204020204" pitchFamily="34" charset="-122"/>
                <a:ea typeface="微软雅黑" panose="020B0503020204020204" pitchFamily="34" charset="-122"/>
              </a:rPr>
              <a:t>条件</a:t>
            </a:r>
            <a:r>
              <a:rPr lang="en-US" altLang="zh-CN" sz="2400" dirty="0">
                <a:solidFill>
                  <a:srgbClr val="FF0000"/>
                </a:solidFill>
                <a:latin typeface="微软雅黑" panose="020B0503020204020204" pitchFamily="34" charset="-122"/>
                <a:ea typeface="微软雅黑" panose="020B0503020204020204" pitchFamily="34" charset="-122"/>
              </a:rPr>
              <a:t>2</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1" name="Text Box 16">
            <a:extLst>
              <a:ext uri="{FF2B5EF4-FFF2-40B4-BE49-F238E27FC236}">
                <a16:creationId xmlns:a16="http://schemas.microsoft.com/office/drawing/2014/main" id="{BD83A916-4CAF-4C51-9E4A-DB9325BBF967}"/>
              </a:ext>
            </a:extLst>
          </p:cNvPr>
          <p:cNvSpPr txBox="1">
            <a:spLocks noChangeArrowheads="1"/>
          </p:cNvSpPr>
          <p:nvPr/>
        </p:nvSpPr>
        <p:spPr bwMode="auto">
          <a:xfrm>
            <a:off x="1286781" y="2466344"/>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SzPct val="8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混凝土碳化</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2" name="Text Box 16">
            <a:extLst>
              <a:ext uri="{FF2B5EF4-FFF2-40B4-BE49-F238E27FC236}">
                <a16:creationId xmlns:a16="http://schemas.microsoft.com/office/drawing/2014/main" id="{8F2BBD7E-7A6B-4420-87AC-B4A8D7226C12}"/>
              </a:ext>
            </a:extLst>
          </p:cNvPr>
          <p:cNvSpPr txBox="1">
            <a:spLocks noChangeArrowheads="1"/>
          </p:cNvSpPr>
          <p:nvPr/>
        </p:nvSpPr>
        <p:spPr bwMode="auto">
          <a:xfrm>
            <a:off x="1286781" y="3064612"/>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SzPct val="8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氯离子侵蚀</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3" name="Text Box 16">
            <a:extLst>
              <a:ext uri="{FF2B5EF4-FFF2-40B4-BE49-F238E27FC236}">
                <a16:creationId xmlns:a16="http://schemas.microsoft.com/office/drawing/2014/main" id="{0199F6CC-D31E-421C-B4F6-17C3C460B360}"/>
              </a:ext>
            </a:extLst>
          </p:cNvPr>
          <p:cNvSpPr txBox="1">
            <a:spLocks noChangeArrowheads="1"/>
          </p:cNvSpPr>
          <p:nvPr/>
        </p:nvSpPr>
        <p:spPr bwMode="auto">
          <a:xfrm>
            <a:off x="754265" y="4047880"/>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Font typeface="Wingdings" panose="05000000000000000000" pitchFamily="2" charset="2"/>
              <a:buChar char="l"/>
            </a:pPr>
            <a:r>
              <a:rPr lang="zh-CN" altLang="en-US" sz="2400" dirty="0">
                <a:latin typeface="微软雅黑" panose="020B0503020204020204" pitchFamily="34" charset="-122"/>
                <a:ea typeface="微软雅黑" panose="020B0503020204020204" pitchFamily="34" charset="-122"/>
              </a:rPr>
              <a:t>电化学电解反应</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4" name="Text Box 16">
            <a:extLst>
              <a:ext uri="{FF2B5EF4-FFF2-40B4-BE49-F238E27FC236}">
                <a16:creationId xmlns:a16="http://schemas.microsoft.com/office/drawing/2014/main" id="{044C85D4-391E-47B2-BDB1-8DC7745746BD}"/>
              </a:ext>
            </a:extLst>
          </p:cNvPr>
          <p:cNvSpPr txBox="1">
            <a:spLocks noChangeArrowheads="1"/>
          </p:cNvSpPr>
          <p:nvPr/>
        </p:nvSpPr>
        <p:spPr bwMode="auto">
          <a:xfrm>
            <a:off x="1199796" y="4573535"/>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342900" indent="-342900" fontAlgn="auto">
              <a:lnSpc>
                <a:spcPct val="150000"/>
              </a:lnSpc>
              <a:spcBef>
                <a:spcPts val="0"/>
              </a:spcBef>
              <a:spcAft>
                <a:spcPts val="0"/>
              </a:spcAft>
              <a:buSzPct val="80000"/>
              <a:buFont typeface="Wingdings" panose="05000000000000000000" pitchFamily="2" charset="2"/>
              <a:buChar char="u"/>
            </a:pPr>
            <a:r>
              <a:rPr lang="zh-CN" altLang="en-US" sz="2400" dirty="0">
                <a:latin typeface="微软雅黑" panose="020B0503020204020204" pitchFamily="34" charset="-122"/>
                <a:ea typeface="微软雅黑" panose="020B0503020204020204" pitchFamily="34" charset="-122"/>
              </a:rPr>
              <a:t>混凝土中毛细管的水</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037497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氯离子侵蚀造成的腐蚀</a:t>
            </a:r>
          </a:p>
        </p:txBody>
      </p:sp>
      <p:pic>
        <p:nvPicPr>
          <p:cNvPr id="3" name="图片 2">
            <a:extLst>
              <a:ext uri="{FF2B5EF4-FFF2-40B4-BE49-F238E27FC236}">
                <a16:creationId xmlns:a16="http://schemas.microsoft.com/office/drawing/2014/main" id="{6FCBE214-516D-48A7-A4B1-537A38595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781" y="1543112"/>
            <a:ext cx="5264421" cy="3352972"/>
          </a:xfrm>
          <a:prstGeom prst="rect">
            <a:avLst/>
          </a:prstGeom>
        </p:spPr>
      </p:pic>
    </p:spTree>
    <p:extLst>
      <p:ext uri="{BB962C8B-B14F-4D97-AF65-F5344CB8AC3E}">
        <p14:creationId xmlns:p14="http://schemas.microsoft.com/office/powerpoint/2010/main" val="2180920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钢筋锈蚀的四个阶段</a:t>
            </a:r>
          </a:p>
        </p:txBody>
      </p:sp>
      <p:pic>
        <p:nvPicPr>
          <p:cNvPr id="4" name="图片 3">
            <a:extLst>
              <a:ext uri="{FF2B5EF4-FFF2-40B4-BE49-F238E27FC236}">
                <a16:creationId xmlns:a16="http://schemas.microsoft.com/office/drawing/2014/main" id="{DC3C1C94-9793-4DDB-8DAE-527083E450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075" y="1090375"/>
            <a:ext cx="3245017" cy="3918151"/>
          </a:xfrm>
          <a:prstGeom prst="rect">
            <a:avLst/>
          </a:prstGeom>
        </p:spPr>
      </p:pic>
      <p:sp>
        <p:nvSpPr>
          <p:cNvPr id="7" name="Text Box 16">
            <a:extLst>
              <a:ext uri="{FF2B5EF4-FFF2-40B4-BE49-F238E27FC236}">
                <a16:creationId xmlns:a16="http://schemas.microsoft.com/office/drawing/2014/main" id="{78EF21C4-F576-4CF0-B992-9E160144E7AA}"/>
              </a:ext>
            </a:extLst>
          </p:cNvPr>
          <p:cNvSpPr txBox="1">
            <a:spLocks noChangeArrowheads="1"/>
          </p:cNvSpPr>
          <p:nvPr/>
        </p:nvSpPr>
        <p:spPr bwMode="auto">
          <a:xfrm>
            <a:off x="971760" y="1491677"/>
            <a:ext cx="4545303" cy="47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pH=12.~13.5</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）钢筋受到保护</a:t>
            </a:r>
          </a:p>
        </p:txBody>
      </p:sp>
      <p:sp>
        <p:nvSpPr>
          <p:cNvPr id="8" name="Text Box 16">
            <a:extLst>
              <a:ext uri="{FF2B5EF4-FFF2-40B4-BE49-F238E27FC236}">
                <a16:creationId xmlns:a16="http://schemas.microsoft.com/office/drawing/2014/main" id="{B16E37DC-483E-4F4C-B2EA-185B34874A16}"/>
              </a:ext>
            </a:extLst>
          </p:cNvPr>
          <p:cNvSpPr txBox="1">
            <a:spLocks noChangeArrowheads="1"/>
          </p:cNvSpPr>
          <p:nvPr/>
        </p:nvSpPr>
        <p:spPr bwMode="auto">
          <a:xfrm>
            <a:off x="976299" y="2094791"/>
            <a:ext cx="4545303" cy="9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CO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和</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Cl</a:t>
            </a:r>
            <a:r>
              <a:rPr lang="en-US" altLang="zh-CN" sz="2000" baseline="30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侵蚀，混凝土</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pH</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降低，钢筋未受到影响（初始阶段）</a:t>
            </a:r>
          </a:p>
        </p:txBody>
      </p:sp>
      <p:sp>
        <p:nvSpPr>
          <p:cNvPr id="9" name="Text Box 16">
            <a:extLst>
              <a:ext uri="{FF2B5EF4-FFF2-40B4-BE49-F238E27FC236}">
                <a16:creationId xmlns:a16="http://schemas.microsoft.com/office/drawing/2014/main" id="{2026514F-FC90-4B21-B9F0-9E2F3663CE58}"/>
              </a:ext>
            </a:extLst>
          </p:cNvPr>
          <p:cNvSpPr txBox="1">
            <a:spLocks noChangeArrowheads="1"/>
          </p:cNvSpPr>
          <p:nvPr/>
        </p:nvSpPr>
        <p:spPr bwMode="auto">
          <a:xfrm>
            <a:off x="984735" y="3079026"/>
            <a:ext cx="4545303" cy="9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混凝土中的水和扬使钢筋开始锈蚀（传播阶段）。</a:t>
            </a:r>
          </a:p>
        </p:txBody>
      </p:sp>
      <p:sp>
        <p:nvSpPr>
          <p:cNvPr id="10" name="Text Box 16">
            <a:extLst>
              <a:ext uri="{FF2B5EF4-FFF2-40B4-BE49-F238E27FC236}">
                <a16:creationId xmlns:a16="http://schemas.microsoft.com/office/drawing/2014/main" id="{8A484906-7ADB-4766-9704-B224EB269900}"/>
              </a:ext>
            </a:extLst>
          </p:cNvPr>
          <p:cNvSpPr txBox="1">
            <a:spLocks noChangeArrowheads="1"/>
          </p:cNvSpPr>
          <p:nvPr/>
        </p:nvSpPr>
        <p:spPr bwMode="auto">
          <a:xfrm>
            <a:off x="969396" y="4149901"/>
            <a:ext cx="4545303" cy="93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铁锈物质体积膨胀造成混凝土开裂及空鼓剥落（恶化阶段）。</a:t>
            </a:r>
          </a:p>
        </p:txBody>
      </p:sp>
      <p:pic>
        <p:nvPicPr>
          <p:cNvPr id="6" name="图片 5">
            <a:extLst>
              <a:ext uri="{FF2B5EF4-FFF2-40B4-BE49-F238E27FC236}">
                <a16:creationId xmlns:a16="http://schemas.microsoft.com/office/drawing/2014/main" id="{9FC1C71D-FF5A-4AB6-A960-84E6D17646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4992" y="648127"/>
            <a:ext cx="5249008" cy="3924848"/>
          </a:xfrm>
          <a:prstGeom prst="rect">
            <a:avLst/>
          </a:prstGeom>
        </p:spPr>
      </p:pic>
      <p:pic>
        <p:nvPicPr>
          <p:cNvPr id="12" name="钢筋锈蚀过程">
            <a:hlinkClick r:id="" action="ppaction://media"/>
            <a:extLst>
              <a:ext uri="{FF2B5EF4-FFF2-40B4-BE49-F238E27FC236}">
                <a16:creationId xmlns:a16="http://schemas.microsoft.com/office/drawing/2014/main" id="{89C71CBC-5DF4-4DEE-85D6-4F60F23D36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96775" y="658540"/>
            <a:ext cx="6311141" cy="4207427"/>
          </a:xfrm>
          <a:prstGeom prst="rect">
            <a:avLst/>
          </a:prstGeom>
        </p:spPr>
      </p:pic>
    </p:spTree>
    <p:extLst>
      <p:ext uri="{BB962C8B-B14F-4D97-AF65-F5344CB8AC3E}">
        <p14:creationId xmlns:p14="http://schemas.microsoft.com/office/powerpoint/2010/main" val="553614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2"/>
                </p:tgtEl>
              </p:cMediaNode>
            </p:video>
          </p:childTnLst>
        </p:cTn>
      </p:par>
    </p:tnLst>
    <p:bldLst>
      <p:bldP spid="11"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钢筋的锈蚀原理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557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钢筋锈蚀前后对比</a:t>
            </a:r>
          </a:p>
        </p:txBody>
      </p:sp>
      <p:pic>
        <p:nvPicPr>
          <p:cNvPr id="4" name="图片 3">
            <a:extLst>
              <a:ext uri="{FF2B5EF4-FFF2-40B4-BE49-F238E27FC236}">
                <a16:creationId xmlns:a16="http://schemas.microsoft.com/office/drawing/2014/main" id="{8389918C-6702-4EEB-894B-7893B27E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845" y="1542641"/>
            <a:ext cx="4905327" cy="1764269"/>
          </a:xfrm>
          <a:prstGeom prst="rect">
            <a:avLst/>
          </a:prstGeom>
        </p:spPr>
      </p:pic>
      <p:pic>
        <p:nvPicPr>
          <p:cNvPr id="6" name="图片 5">
            <a:extLst>
              <a:ext uri="{FF2B5EF4-FFF2-40B4-BE49-F238E27FC236}">
                <a16:creationId xmlns:a16="http://schemas.microsoft.com/office/drawing/2014/main" id="{8B9C8569-ABDE-4DB1-B586-7453E5BBF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004" y="3606819"/>
            <a:ext cx="4905327" cy="1190974"/>
          </a:xfrm>
          <a:prstGeom prst="rect">
            <a:avLst/>
          </a:prstGeom>
        </p:spPr>
      </p:pic>
    </p:spTree>
    <p:extLst>
      <p:ext uri="{BB962C8B-B14F-4D97-AF65-F5344CB8AC3E}">
        <p14:creationId xmlns:p14="http://schemas.microsoft.com/office/powerpoint/2010/main" val="1530031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mn-ea"/>
              </a:rPr>
              <a:t>人造气氛腐蚀试验 盐雾试验</a:t>
            </a:r>
            <a:endParaRPr lang="en-US" altLang="zh-CN" sz="2800" dirty="0">
              <a:latin typeface="+mn-ea"/>
            </a:endParaRPr>
          </a:p>
        </p:txBody>
      </p:sp>
      <p:pic>
        <p:nvPicPr>
          <p:cNvPr id="2" name="图片 1">
            <a:extLst>
              <a:ext uri="{FF2B5EF4-FFF2-40B4-BE49-F238E27FC236}">
                <a16:creationId xmlns:a16="http://schemas.microsoft.com/office/drawing/2014/main" id="{94028D6A-1C32-4611-91D4-29A1E89F5CA1}"/>
              </a:ext>
            </a:extLst>
          </p:cNvPr>
          <p:cNvPicPr>
            <a:picLocks noChangeAspect="1"/>
          </p:cNvPicPr>
          <p:nvPr/>
        </p:nvPicPr>
        <p:blipFill>
          <a:blip r:embed="rId3"/>
          <a:stretch>
            <a:fillRect/>
          </a:stretch>
        </p:blipFill>
        <p:spPr>
          <a:xfrm>
            <a:off x="5467142" y="0"/>
            <a:ext cx="3683944" cy="5143500"/>
          </a:xfrm>
          <a:prstGeom prst="rect">
            <a:avLst/>
          </a:prstGeom>
        </p:spPr>
      </p:pic>
      <p:sp>
        <p:nvSpPr>
          <p:cNvPr id="6" name="Text Box 16">
            <a:extLst>
              <a:ext uri="{FF2B5EF4-FFF2-40B4-BE49-F238E27FC236}">
                <a16:creationId xmlns:a16="http://schemas.microsoft.com/office/drawing/2014/main" id="{195ADB6E-5BF5-48B0-8AE2-2B270AC94496}"/>
              </a:ext>
            </a:extLst>
          </p:cNvPr>
          <p:cNvSpPr txBox="1">
            <a:spLocks noChangeArrowheads="1"/>
          </p:cNvSpPr>
          <p:nvPr/>
        </p:nvSpPr>
        <p:spPr bwMode="auto">
          <a:xfrm>
            <a:off x="746745" y="648127"/>
            <a:ext cx="4545304" cy="361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试验目的：</a:t>
            </a:r>
            <a:endParaRPr lang="en-US" altLang="zh-CN" sz="2800" dirty="0">
              <a:solidFill>
                <a:srgbClr val="C00000"/>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是一种主要利用盐雾试验设备所创造的人工模拟盐雾环境条件来考核产品耐腐蚀性能的环境试验。</a:t>
            </a:r>
            <a:endParaRPr lang="en-US" altLang="zh-CN" sz="2000" dirty="0">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结果判定方法</a:t>
            </a:r>
            <a:r>
              <a:rPr lang="en-US" altLang="zh-CN" sz="2800" dirty="0">
                <a:solidFill>
                  <a:srgbClr val="C00000"/>
                </a:solidFill>
                <a:latin typeface="微软雅黑" panose="020B0503020204020204" pitchFamily="34" charset="-122"/>
                <a:ea typeface="微软雅黑" panose="020B0503020204020204" pitchFamily="34" charset="-122"/>
              </a:rPr>
              <a:t>:</a:t>
            </a:r>
          </a:p>
          <a:p>
            <a:pPr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评级判定法、称重判定法、腐蚀物出现判定法、腐蚀数据统计分析法</a:t>
            </a:r>
          </a:p>
        </p:txBody>
      </p:sp>
    </p:spTree>
    <p:extLst>
      <p:ext uri="{BB962C8B-B14F-4D97-AF65-F5344CB8AC3E}">
        <p14:creationId xmlns:p14="http://schemas.microsoft.com/office/powerpoint/2010/main" val="1467732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626560"/>
            <a:ext cx="7965531" cy="4908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试验溶液：</a:t>
            </a:r>
            <a:endParaRPr lang="en-US" altLang="zh-CN" sz="2800" dirty="0">
              <a:solidFill>
                <a:srgbClr val="C00000"/>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zh-CN" altLang="en-US" sz="2400" dirty="0">
                <a:latin typeface="微软雅黑" panose="020B0503020204020204" pitchFamily="34" charset="-122"/>
                <a:ea typeface="微软雅黑" panose="020B0503020204020204" pitchFamily="34" charset="-122"/>
              </a:rPr>
              <a:t>氯化钠溶液的配制</a:t>
            </a:r>
            <a:endParaRPr lang="en-US" altLang="zh-CN" sz="2400" dirty="0">
              <a:latin typeface="微软雅黑" panose="020B0503020204020204" pitchFamily="34" charset="-122"/>
              <a:ea typeface="微软雅黑" panose="020B0503020204020204" pitchFamily="34" charset="-122"/>
            </a:endParaRPr>
          </a:p>
          <a:p>
            <a:pPr marL="360000"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试剂采用化学纯或化学纯以上的试剂，在温度为</a:t>
            </a:r>
            <a:r>
              <a:rPr lang="en-US" altLang="zh-CN" sz="2000" dirty="0">
                <a:latin typeface="微软雅黑" panose="020B0503020204020204" pitchFamily="34" charset="-122"/>
                <a:ea typeface="微软雅黑" panose="020B0503020204020204" pitchFamily="34" charset="-122"/>
              </a:rPr>
              <a:t>25℃±2℃</a:t>
            </a:r>
            <a:r>
              <a:rPr lang="zh-CN" altLang="en-US" sz="2000" dirty="0">
                <a:latin typeface="微软雅黑" panose="020B0503020204020204" pitchFamily="34" charset="-122"/>
                <a:ea typeface="微软雅黑" panose="020B0503020204020204" pitchFamily="34" charset="-122"/>
              </a:rPr>
              <a:t>时电导率不高于</a:t>
            </a:r>
            <a:r>
              <a:rPr lang="en-US" altLang="zh-CN" sz="2000" dirty="0">
                <a:latin typeface="微软雅黑" panose="020B0503020204020204" pitchFamily="34" charset="-122"/>
                <a:ea typeface="微软雅黑" panose="020B0503020204020204" pitchFamily="34" charset="-122"/>
              </a:rPr>
              <a:t>20µS/cm</a:t>
            </a:r>
            <a:r>
              <a:rPr lang="zh-CN" altLang="en-US" sz="2000" dirty="0">
                <a:latin typeface="微软雅黑" panose="020B0503020204020204" pitchFamily="34" charset="-122"/>
                <a:ea typeface="微软雅黑" panose="020B0503020204020204" pitchFamily="34" charset="-122"/>
              </a:rPr>
              <a:t>的蒸馏水或去离子水中溶解的氯化钠，配制成浓度为</a:t>
            </a:r>
            <a:r>
              <a:rPr lang="en-US" altLang="zh-CN" sz="2000" dirty="0">
                <a:latin typeface="微软雅黑" panose="020B0503020204020204" pitchFamily="34" charset="-122"/>
                <a:ea typeface="微软雅黑" panose="020B0503020204020204" pitchFamily="34" charset="-122"/>
              </a:rPr>
              <a:t>50g/L±5g/L</a:t>
            </a:r>
            <a:r>
              <a:rPr lang="zh-CN" altLang="en-US" sz="2000" dirty="0">
                <a:latin typeface="微软雅黑" panose="020B0503020204020204" pitchFamily="34" charset="-122"/>
                <a:ea typeface="微软雅黑" panose="020B0503020204020204" pitchFamily="34" charset="-122"/>
              </a:rPr>
              <a:t>。所收集的喷雾液浓度应为</a:t>
            </a:r>
            <a:r>
              <a:rPr lang="en-US" altLang="zh-CN" sz="2000" dirty="0">
                <a:latin typeface="微软雅黑" panose="020B0503020204020204" pitchFamily="34" charset="-122"/>
                <a:ea typeface="微软雅黑" panose="020B0503020204020204" pitchFamily="34" charset="-122"/>
              </a:rPr>
              <a:t>50g/L±5g/L</a:t>
            </a:r>
            <a:r>
              <a:rPr lang="zh-CN" altLang="en-US" sz="2000" dirty="0">
                <a:latin typeface="微软雅黑" panose="020B0503020204020204" pitchFamily="34" charset="-122"/>
                <a:ea typeface="微软雅黑" panose="020B0503020204020204" pitchFamily="34" charset="-122"/>
              </a:rPr>
              <a:t>。在</a:t>
            </a:r>
            <a:r>
              <a:rPr lang="en-US" altLang="zh-CN" sz="2000" dirty="0">
                <a:latin typeface="微软雅黑" panose="020B0503020204020204" pitchFamily="34" charset="-122"/>
                <a:ea typeface="微软雅黑" panose="020B0503020204020204" pitchFamily="34" charset="-122"/>
              </a:rPr>
              <a:t>25℃</a:t>
            </a:r>
            <a:r>
              <a:rPr lang="zh-CN" altLang="en-US" sz="2000" dirty="0">
                <a:latin typeface="微软雅黑" panose="020B0503020204020204" pitchFamily="34" charset="-122"/>
                <a:ea typeface="微软雅黑" panose="020B0503020204020204" pitchFamily="34" charset="-122"/>
              </a:rPr>
              <a:t>时，配制的溶液密度在</a:t>
            </a:r>
            <a:r>
              <a:rPr lang="en-US" altLang="zh-CN" sz="2000" dirty="0">
                <a:latin typeface="微软雅黑" panose="020B0503020204020204" pitchFamily="34" charset="-122"/>
                <a:ea typeface="微软雅黑" panose="020B0503020204020204" pitchFamily="34" charset="-122"/>
              </a:rPr>
              <a:t>1.029~1.036</a:t>
            </a:r>
            <a:r>
              <a:rPr lang="zh-CN" altLang="en-US" sz="2000" dirty="0">
                <a:latin typeface="微软雅黑" panose="020B0503020204020204" pitchFamily="34" charset="-122"/>
                <a:ea typeface="微软雅黑" panose="020B0503020204020204" pitchFamily="34" charset="-122"/>
              </a:rPr>
              <a:t>范围内。</a:t>
            </a:r>
          </a:p>
          <a:p>
            <a:pPr marL="360000" indent="457200" fontAlgn="auto">
              <a:lnSpc>
                <a:spcPct val="150000"/>
              </a:lnSpc>
              <a:spcBef>
                <a:spcPts val="0"/>
              </a:spcBef>
              <a:spcAft>
                <a:spcPts val="0"/>
              </a:spcAft>
              <a:buFontTx/>
              <a:buNone/>
            </a:pPr>
            <a:r>
              <a:rPr lang="zh-CN" altLang="en-US" sz="2000" dirty="0">
                <a:latin typeface="微软雅黑" panose="020B0503020204020204" pitchFamily="34" charset="-122"/>
                <a:ea typeface="微软雅黑" panose="020B0503020204020204" pitchFamily="34" charset="-122"/>
              </a:rPr>
              <a:t>氯化钠中的铜含量应低于</a:t>
            </a:r>
            <a:r>
              <a:rPr lang="en-US" altLang="zh-CN" sz="2000" dirty="0">
                <a:latin typeface="微软雅黑" panose="020B0503020204020204" pitchFamily="34" charset="-122"/>
                <a:ea typeface="微软雅黑" panose="020B0503020204020204" pitchFamily="34" charset="-122"/>
              </a:rPr>
              <a:t>0.001%</a:t>
            </a:r>
            <a:r>
              <a:rPr lang="zh-CN" altLang="en-US" sz="2000" dirty="0">
                <a:latin typeface="微软雅黑" panose="020B0503020204020204" pitchFamily="34" charset="-122"/>
                <a:ea typeface="微软雅黑" panose="020B0503020204020204" pitchFamily="34" charset="-122"/>
              </a:rPr>
              <a:t>（质量分数），镍含量应低于</a:t>
            </a:r>
            <a:r>
              <a:rPr lang="en-US" altLang="zh-CN" sz="2000" dirty="0">
                <a:latin typeface="微软雅黑" panose="020B0503020204020204" pitchFamily="34" charset="-122"/>
                <a:ea typeface="微软雅黑" panose="020B0503020204020204" pitchFamily="34" charset="-122"/>
              </a:rPr>
              <a:t>0.001%</a:t>
            </a:r>
            <a:r>
              <a:rPr lang="zh-CN" altLang="en-US" sz="2000" dirty="0">
                <a:latin typeface="微软雅黑" panose="020B0503020204020204" pitchFamily="34" charset="-122"/>
                <a:ea typeface="微软雅黑" panose="020B0503020204020204" pitchFamily="34" charset="-122"/>
              </a:rPr>
              <a:t>（质量分数）。碘化钠含量不应超过</a:t>
            </a:r>
            <a:r>
              <a:rPr lang="en-US" altLang="zh-CN" sz="2000" dirty="0">
                <a:latin typeface="微软雅黑" panose="020B0503020204020204" pitchFamily="34" charset="-122"/>
                <a:ea typeface="微软雅黑" panose="020B0503020204020204" pitchFamily="34" charset="-122"/>
              </a:rPr>
              <a:t>0.1%</a:t>
            </a:r>
            <a:r>
              <a:rPr lang="zh-CN" altLang="en-US" sz="2000" dirty="0">
                <a:latin typeface="微软雅黑" panose="020B0503020204020204" pitchFamily="34" charset="-122"/>
                <a:ea typeface="微软雅黑" panose="020B0503020204020204" pitchFamily="34" charset="-122"/>
              </a:rPr>
              <a:t>（质量分数）或以干盐计算的总杂质不应超过</a:t>
            </a:r>
            <a:r>
              <a:rPr lang="en-US" altLang="zh-CN" sz="2000" dirty="0">
                <a:latin typeface="微软雅黑" panose="020B0503020204020204" pitchFamily="34" charset="-122"/>
                <a:ea typeface="微软雅黑" panose="020B0503020204020204" pitchFamily="34" charset="-122"/>
              </a:rPr>
              <a:t>0.5%</a:t>
            </a:r>
            <a:r>
              <a:rPr lang="zh-CN" altLang="en-US" sz="2000" dirty="0">
                <a:latin typeface="微软雅黑" panose="020B0503020204020204" pitchFamily="34" charset="-122"/>
                <a:ea typeface="微软雅黑" panose="020B0503020204020204" pitchFamily="34" charset="-122"/>
              </a:rPr>
              <a:t>（质量分数）</a:t>
            </a:r>
          </a:p>
          <a:p>
            <a:pPr marL="360000" indent="457200" fontAlgn="auto">
              <a:lnSpc>
                <a:spcPct val="150000"/>
              </a:lnSpc>
              <a:spcBef>
                <a:spcPts val="0"/>
              </a:spcBef>
              <a:spcAft>
                <a:spcPts val="0"/>
              </a:spcAft>
              <a:buFontTx/>
              <a:buNone/>
            </a:pP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574433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mn-ea"/>
              </a:rPr>
              <a:t>盐雾试验</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626560"/>
            <a:ext cx="7965531" cy="472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mn-ea"/>
                <a:ea typeface="+mn-ea"/>
              </a:rPr>
              <a:t>盐雾腐蚀试验室：</a:t>
            </a:r>
            <a:endParaRPr lang="en-US" altLang="zh-CN" sz="2800" dirty="0">
              <a:solidFill>
                <a:srgbClr val="C00000"/>
              </a:solidFill>
              <a:latin typeface="+mn-ea"/>
              <a:ea typeface="+mn-ea"/>
            </a:endParaRPr>
          </a:p>
          <a:p>
            <a:r>
              <a:rPr lang="zh-CN" altLang="zh-CN" dirty="0">
                <a:latin typeface="+mn-ea"/>
                <a:ea typeface="+mn-ea"/>
              </a:rPr>
              <a:t>仪器用途：盐雾腐蚀试验室突破了传统盐雾箱的概念，除具有通常盐雾试验机的功能外，还结合有交变（循环）盐雾试验的功能，提供了痴状腐蚀和丝状腐蚀等试验环境，具备了热风干燥、湿热、强制干燥、盐雾等试验环境。</a:t>
            </a:r>
          </a:p>
          <a:p>
            <a:r>
              <a:rPr lang="zh-CN" altLang="zh-CN" dirty="0">
                <a:latin typeface="+mn-ea"/>
                <a:ea typeface="+mn-ea"/>
              </a:rPr>
              <a:t>仪器参数：</a:t>
            </a:r>
            <a:r>
              <a:rPr lang="en-US" altLang="zh-CN" dirty="0">
                <a:latin typeface="+mn-ea"/>
                <a:ea typeface="+mn-ea"/>
              </a:rPr>
              <a:t>5m*6m*3m</a:t>
            </a:r>
            <a:endParaRPr lang="zh-CN" altLang="zh-CN" dirty="0">
              <a:latin typeface="+mn-ea"/>
              <a:ea typeface="+mn-ea"/>
            </a:endParaRPr>
          </a:p>
          <a:p>
            <a:r>
              <a:rPr lang="zh-CN" altLang="zh-CN" dirty="0">
                <a:latin typeface="+mn-ea"/>
                <a:ea typeface="+mn-ea"/>
              </a:rPr>
              <a:t>温度范围：＋</a:t>
            </a:r>
            <a:r>
              <a:rPr lang="en-US" altLang="zh-CN" dirty="0">
                <a:latin typeface="+mn-ea"/>
                <a:ea typeface="+mn-ea"/>
              </a:rPr>
              <a:t>20℃</a:t>
            </a:r>
            <a:r>
              <a:rPr lang="zh-CN" altLang="zh-CN" dirty="0">
                <a:latin typeface="+mn-ea"/>
                <a:ea typeface="+mn-ea"/>
              </a:rPr>
              <a:t>～</a:t>
            </a:r>
            <a:r>
              <a:rPr lang="en-US" altLang="zh-CN" dirty="0">
                <a:latin typeface="+mn-ea"/>
                <a:ea typeface="+mn-ea"/>
              </a:rPr>
              <a:t>80℃ </a:t>
            </a:r>
            <a:endParaRPr lang="zh-CN" altLang="zh-CN" dirty="0">
              <a:latin typeface="+mn-ea"/>
              <a:ea typeface="+mn-ea"/>
            </a:endParaRPr>
          </a:p>
          <a:p>
            <a:r>
              <a:rPr lang="zh-CN" altLang="zh-CN" dirty="0">
                <a:latin typeface="+mn-ea"/>
                <a:ea typeface="+mn-ea"/>
              </a:rPr>
              <a:t>湿度范围：</a:t>
            </a:r>
            <a:r>
              <a:rPr lang="en-US" altLang="zh-CN" dirty="0">
                <a:latin typeface="+mn-ea"/>
                <a:ea typeface="+mn-ea"/>
              </a:rPr>
              <a:t>95</a:t>
            </a:r>
            <a:r>
              <a:rPr lang="zh-CN" altLang="zh-CN" dirty="0">
                <a:latin typeface="+mn-ea"/>
                <a:ea typeface="+mn-ea"/>
              </a:rPr>
              <a:t>～</a:t>
            </a:r>
            <a:r>
              <a:rPr lang="en-US" altLang="zh-CN" dirty="0">
                <a:latin typeface="+mn-ea"/>
                <a:ea typeface="+mn-ea"/>
              </a:rPr>
              <a:t>98%RH</a:t>
            </a:r>
            <a:endParaRPr lang="zh-CN" altLang="zh-CN" dirty="0">
              <a:latin typeface="+mn-ea"/>
              <a:ea typeface="+mn-ea"/>
            </a:endParaRPr>
          </a:p>
          <a:p>
            <a:r>
              <a:rPr lang="zh-CN" altLang="zh-CN" dirty="0">
                <a:latin typeface="+mn-ea"/>
                <a:ea typeface="+mn-ea"/>
              </a:rPr>
              <a:t>空气饱和器：</a:t>
            </a:r>
            <a:r>
              <a:rPr lang="en-US" altLang="zh-CN" dirty="0">
                <a:latin typeface="+mn-ea"/>
                <a:ea typeface="+mn-ea"/>
              </a:rPr>
              <a:t>RT</a:t>
            </a:r>
            <a:r>
              <a:rPr lang="zh-CN" altLang="zh-CN" dirty="0">
                <a:latin typeface="+mn-ea"/>
                <a:ea typeface="+mn-ea"/>
              </a:rPr>
              <a:t>＋</a:t>
            </a:r>
            <a:r>
              <a:rPr lang="en-US" altLang="zh-CN" dirty="0">
                <a:latin typeface="+mn-ea"/>
                <a:ea typeface="+mn-ea"/>
              </a:rPr>
              <a:t>10℃</a:t>
            </a:r>
            <a:r>
              <a:rPr lang="zh-CN" altLang="zh-CN" dirty="0">
                <a:latin typeface="+mn-ea"/>
                <a:ea typeface="+mn-ea"/>
              </a:rPr>
              <a:t>～</a:t>
            </a:r>
            <a:r>
              <a:rPr lang="en-US" altLang="zh-CN" dirty="0">
                <a:latin typeface="+mn-ea"/>
                <a:ea typeface="+mn-ea"/>
              </a:rPr>
              <a:t>90℃</a:t>
            </a:r>
            <a:endParaRPr lang="zh-CN" altLang="zh-CN" dirty="0">
              <a:latin typeface="+mn-ea"/>
              <a:ea typeface="+mn-ea"/>
            </a:endParaRPr>
          </a:p>
          <a:p>
            <a:r>
              <a:rPr lang="zh-CN" altLang="zh-CN" dirty="0">
                <a:latin typeface="+mn-ea"/>
                <a:ea typeface="+mn-ea"/>
              </a:rPr>
              <a:t>温度均匀度：</a:t>
            </a:r>
            <a:r>
              <a:rPr lang="en-US" altLang="zh-CN" dirty="0">
                <a:latin typeface="+mn-ea"/>
                <a:ea typeface="+mn-ea"/>
              </a:rPr>
              <a:t>2℃ </a:t>
            </a:r>
            <a:endParaRPr lang="zh-CN" altLang="zh-CN" dirty="0">
              <a:latin typeface="+mn-ea"/>
              <a:ea typeface="+mn-ea"/>
            </a:endParaRPr>
          </a:p>
          <a:p>
            <a:r>
              <a:rPr lang="zh-CN" altLang="zh-CN" dirty="0">
                <a:latin typeface="+mn-ea"/>
                <a:ea typeface="+mn-ea"/>
              </a:rPr>
              <a:t>温度波动度：</a:t>
            </a:r>
            <a:r>
              <a:rPr lang="en-US" altLang="zh-CN" dirty="0">
                <a:latin typeface="+mn-ea"/>
                <a:ea typeface="+mn-ea"/>
              </a:rPr>
              <a:t>±0.5℃ </a:t>
            </a:r>
            <a:endParaRPr lang="zh-CN" altLang="zh-CN" dirty="0">
              <a:latin typeface="+mn-ea"/>
              <a:ea typeface="+mn-ea"/>
            </a:endParaRPr>
          </a:p>
          <a:p>
            <a:r>
              <a:rPr lang="zh-CN" altLang="zh-CN" dirty="0">
                <a:latin typeface="+mn-ea"/>
                <a:ea typeface="+mn-ea"/>
              </a:rPr>
              <a:t>喷雾沉降量：</a:t>
            </a:r>
            <a:r>
              <a:rPr lang="en-US" altLang="zh-CN" dirty="0">
                <a:latin typeface="+mn-ea"/>
                <a:ea typeface="+mn-ea"/>
              </a:rPr>
              <a:t>1</a:t>
            </a:r>
            <a:r>
              <a:rPr lang="zh-CN" altLang="zh-CN" dirty="0">
                <a:latin typeface="+mn-ea"/>
                <a:ea typeface="+mn-ea"/>
              </a:rPr>
              <a:t>～</a:t>
            </a:r>
            <a:r>
              <a:rPr lang="en-US" altLang="zh-CN" dirty="0">
                <a:latin typeface="+mn-ea"/>
                <a:ea typeface="+mn-ea"/>
              </a:rPr>
              <a:t>2ml/80cm</a:t>
            </a:r>
            <a:r>
              <a:rPr lang="en-US" altLang="zh-CN" baseline="30000" dirty="0">
                <a:latin typeface="+mn-ea"/>
                <a:ea typeface="+mn-ea"/>
              </a:rPr>
              <a:t>2</a:t>
            </a:r>
            <a:r>
              <a:rPr lang="en-US" altLang="zh-CN" dirty="0">
                <a:latin typeface="+mn-ea"/>
                <a:ea typeface="+mn-ea"/>
              </a:rPr>
              <a:t>·h</a:t>
            </a:r>
            <a:endParaRPr lang="zh-CN" altLang="zh-CN" dirty="0">
              <a:latin typeface="+mn-ea"/>
              <a:ea typeface="+mn-ea"/>
            </a:endParaRPr>
          </a:p>
          <a:p>
            <a:r>
              <a:rPr lang="zh-CN" altLang="zh-CN" dirty="0">
                <a:latin typeface="+mn-ea"/>
                <a:ea typeface="+mn-ea"/>
              </a:rPr>
              <a:t>升降温速率：</a:t>
            </a:r>
            <a:r>
              <a:rPr lang="en-US" altLang="zh-CN" dirty="0">
                <a:latin typeface="+mn-ea"/>
                <a:ea typeface="+mn-ea"/>
              </a:rPr>
              <a:t>0.7</a:t>
            </a:r>
            <a:r>
              <a:rPr lang="zh-CN" altLang="zh-CN" dirty="0">
                <a:latin typeface="+mn-ea"/>
                <a:ea typeface="+mn-ea"/>
              </a:rPr>
              <a:t>～</a:t>
            </a:r>
            <a:r>
              <a:rPr lang="en-US" altLang="zh-CN" dirty="0">
                <a:latin typeface="+mn-ea"/>
                <a:ea typeface="+mn-ea"/>
              </a:rPr>
              <a:t>1℃/min</a:t>
            </a:r>
            <a:endParaRPr lang="zh-CN" altLang="zh-CN" dirty="0">
              <a:latin typeface="+mn-ea"/>
              <a:ea typeface="+mn-ea"/>
            </a:endParaRPr>
          </a:p>
          <a:p>
            <a:r>
              <a:rPr lang="zh-CN" altLang="zh-CN" dirty="0">
                <a:latin typeface="+mn-ea"/>
                <a:ea typeface="+mn-ea"/>
              </a:rPr>
              <a:t>时间设定范围：</a:t>
            </a:r>
            <a:r>
              <a:rPr lang="en-US" altLang="zh-CN" dirty="0">
                <a:latin typeface="+mn-ea"/>
                <a:ea typeface="+mn-ea"/>
              </a:rPr>
              <a:t>0</a:t>
            </a:r>
            <a:r>
              <a:rPr lang="zh-CN" altLang="zh-CN" dirty="0">
                <a:latin typeface="+mn-ea"/>
                <a:ea typeface="+mn-ea"/>
              </a:rPr>
              <a:t>～</a:t>
            </a:r>
            <a:r>
              <a:rPr lang="en-US" altLang="zh-CN" dirty="0">
                <a:latin typeface="+mn-ea"/>
                <a:ea typeface="+mn-ea"/>
              </a:rPr>
              <a:t>999</a:t>
            </a:r>
            <a:r>
              <a:rPr lang="zh-CN" altLang="zh-CN" dirty="0">
                <a:latin typeface="+mn-ea"/>
                <a:ea typeface="+mn-ea"/>
              </a:rPr>
              <a:t>小时 </a:t>
            </a:r>
          </a:p>
          <a:p>
            <a:r>
              <a:rPr lang="zh-CN" altLang="zh-CN" dirty="0">
                <a:latin typeface="+mn-ea"/>
                <a:ea typeface="+mn-ea"/>
              </a:rPr>
              <a:t>温度交变范围：</a:t>
            </a:r>
            <a:r>
              <a:rPr lang="en-US" altLang="zh-CN" dirty="0">
                <a:latin typeface="+mn-ea"/>
                <a:ea typeface="+mn-ea"/>
              </a:rPr>
              <a:t>20℃</a:t>
            </a:r>
            <a:r>
              <a:rPr lang="zh-CN" altLang="zh-CN" dirty="0">
                <a:latin typeface="+mn-ea"/>
                <a:ea typeface="+mn-ea"/>
              </a:rPr>
              <a:t>～</a:t>
            </a:r>
            <a:r>
              <a:rPr lang="en-US" altLang="zh-CN" dirty="0">
                <a:latin typeface="+mn-ea"/>
                <a:ea typeface="+mn-ea"/>
              </a:rPr>
              <a:t>80℃</a:t>
            </a:r>
            <a:endParaRPr lang="zh-CN" altLang="zh-CN" dirty="0">
              <a:latin typeface="+mn-ea"/>
              <a:ea typeface="+mn-ea"/>
            </a:endParaRPr>
          </a:p>
          <a:p>
            <a:pPr marL="360000" indent="457200" fontAlgn="auto">
              <a:lnSpc>
                <a:spcPct val="150000"/>
              </a:lnSpc>
              <a:spcBef>
                <a:spcPts val="0"/>
              </a:spcBef>
              <a:spcAft>
                <a:spcPts val="0"/>
              </a:spcAft>
              <a:buFontTx/>
              <a:buNone/>
            </a:pPr>
            <a:endParaRPr lang="zh-CN" altLang="en-US" sz="2000" dirty="0">
              <a:latin typeface="+mn-ea"/>
              <a:ea typeface="+mn-ea"/>
            </a:endParaRPr>
          </a:p>
        </p:txBody>
      </p:sp>
      <p:pic>
        <p:nvPicPr>
          <p:cNvPr id="1026" name="图片 11" descr="C:\Users\fjptl\Documents\Tencent Files\23218342\Image\C2C\DN3}BKK4V77$K%`U3DR]WKW.jpg">
            <a:extLst>
              <a:ext uri="{FF2B5EF4-FFF2-40B4-BE49-F238E27FC236}">
                <a16:creationId xmlns:a16="http://schemas.microsoft.com/office/drawing/2014/main" id="{7DBD630B-7378-44D2-86AC-0A433E70C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042" y="854075"/>
            <a:ext cx="34353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344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latin typeface="+mn-ea"/>
              </a:rPr>
              <a:t>盐雾试验</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286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试验条件：</a:t>
            </a:r>
            <a:endParaRPr lang="en-US" altLang="zh-CN" sz="2800" dirty="0">
              <a:solidFill>
                <a:srgbClr val="C00000"/>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温度：</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35℃±2℃</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2.80cm</a:t>
            </a:r>
            <a:r>
              <a:rPr lang="en-US" altLang="zh-CN" sz="2400" baseline="30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的水平均面积的平均沉降率</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1.5mL/h±5g/L</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氯化钠溶液的浓度（收集溶液）：</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50g/L±5g/L</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4.pH</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值（收集溶液）：</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6.5~7.2</a:t>
            </a:r>
            <a:endPar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194044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231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试样放置：</a:t>
            </a:r>
            <a:endParaRPr lang="en-US" altLang="zh-CN" sz="2800" dirty="0">
              <a:solidFill>
                <a:srgbClr val="C00000"/>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试样不应放在盐雾直接喷射的位置；</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试样不能接触箱体，也不能相互接触；</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试样之间的距离应不影响盐雾自由降落在被试表面上；</a:t>
            </a:r>
          </a:p>
        </p:txBody>
      </p:sp>
    </p:spTree>
    <p:extLst>
      <p:ext uri="{BB962C8B-B14F-4D97-AF65-F5344CB8AC3E}">
        <p14:creationId xmlns:p14="http://schemas.microsoft.com/office/powerpoint/2010/main" val="611389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Placeholder 4">
            <a:extLst>
              <a:ext uri="{FF2B5EF4-FFF2-40B4-BE49-F238E27FC236}">
                <a16:creationId xmlns:a16="http://schemas.microsoft.com/office/drawing/2014/main" id="{1DEAA72C-494F-4D3C-8F3D-4FC5F3B10802}"/>
              </a:ext>
            </a:extLst>
          </p:cNvPr>
          <p:cNvSpPr txBox="1">
            <a:spLocks/>
          </p:cNvSpPr>
          <p:nvPr/>
        </p:nvSpPr>
        <p:spPr>
          <a:xfrm>
            <a:off x="611560" y="346774"/>
            <a:ext cx="2256285" cy="496784"/>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zh-CN" altLang="en-US" sz="2400" b="1" dirty="0">
                <a:solidFill>
                  <a:prstClr val="black">
                    <a:lumMod val="65000"/>
                    <a:lumOff val="35000"/>
                  </a:prstClr>
                </a:solidFill>
                <a:latin typeface="微软雅黑" panose="020B0503020204020204" pitchFamily="34" charset="-122"/>
              </a:rPr>
              <a:t>目录</a:t>
            </a:r>
            <a:r>
              <a:rPr lang="en-US" altLang="zh-CN" sz="2400" b="1" dirty="0">
                <a:solidFill>
                  <a:prstClr val="black">
                    <a:lumMod val="65000"/>
                    <a:lumOff val="35000"/>
                  </a:prstClr>
                </a:solidFill>
                <a:latin typeface="微软雅黑" panose="020B0503020204020204" pitchFamily="34" charset="-122"/>
              </a:rPr>
              <a:t>/</a:t>
            </a:r>
            <a:r>
              <a:rPr lang="en-US" altLang="zh-CN" sz="1400" b="1" dirty="0">
                <a:solidFill>
                  <a:prstClr val="black">
                    <a:lumMod val="65000"/>
                    <a:lumOff val="35000"/>
                  </a:prstClr>
                </a:solidFill>
                <a:latin typeface="微软雅黑" panose="020B0503020204020204" pitchFamily="34" charset="-122"/>
              </a:rPr>
              <a:t>Contents</a:t>
            </a:r>
            <a:endParaRPr lang="en-GB" sz="1400" b="1" dirty="0">
              <a:solidFill>
                <a:prstClr val="black">
                  <a:lumMod val="65000"/>
                  <a:lumOff val="35000"/>
                </a:prstClr>
              </a:solidFill>
              <a:latin typeface="微软雅黑" panose="020B0503020204020204" pitchFamily="34" charset="-122"/>
            </a:endParaRPr>
          </a:p>
        </p:txBody>
      </p:sp>
      <p:cxnSp>
        <p:nvCxnSpPr>
          <p:cNvPr id="50" name="直接连接符 49">
            <a:extLst>
              <a:ext uri="{FF2B5EF4-FFF2-40B4-BE49-F238E27FC236}">
                <a16:creationId xmlns:a16="http://schemas.microsoft.com/office/drawing/2014/main" id="{3E8A80F8-FD1C-4B42-8761-FF8EC6931924}"/>
              </a:ext>
            </a:extLst>
          </p:cNvPr>
          <p:cNvCxnSpPr/>
          <p:nvPr/>
        </p:nvCxnSpPr>
        <p:spPr>
          <a:xfrm>
            <a:off x="738572" y="843558"/>
            <a:ext cx="7649852" cy="0"/>
          </a:xfrm>
          <a:prstGeom prst="line">
            <a:avLst/>
          </a:prstGeom>
          <a:noFill/>
          <a:ln w="9525" cap="flat" cmpd="sng" algn="ctr">
            <a:solidFill>
              <a:sysClr val="windowText" lastClr="000000">
                <a:lumMod val="50000"/>
                <a:lumOff val="50000"/>
              </a:sysClr>
            </a:solidFill>
            <a:prstDash val="solid"/>
          </a:ln>
          <a:effectLst/>
        </p:spPr>
      </p:cxnSp>
      <p:grpSp>
        <p:nvGrpSpPr>
          <p:cNvPr id="79" name="组合 78">
            <a:extLst>
              <a:ext uri="{FF2B5EF4-FFF2-40B4-BE49-F238E27FC236}">
                <a16:creationId xmlns:a16="http://schemas.microsoft.com/office/drawing/2014/main" id="{8C00FC81-71B6-43B0-9BA4-14B2956C17BE}"/>
              </a:ext>
            </a:extLst>
          </p:cNvPr>
          <p:cNvGrpSpPr/>
          <p:nvPr/>
        </p:nvGrpSpPr>
        <p:grpSpPr>
          <a:xfrm>
            <a:off x="991956" y="2343467"/>
            <a:ext cx="629094" cy="646370"/>
            <a:chOff x="152899" y="822876"/>
            <a:chExt cx="611799" cy="646370"/>
          </a:xfrm>
        </p:grpSpPr>
        <p:sp>
          <p:nvSpPr>
            <p:cNvPr id="80" name="Oval 53">
              <a:extLst>
                <a:ext uri="{FF2B5EF4-FFF2-40B4-BE49-F238E27FC236}">
                  <a16:creationId xmlns:a16="http://schemas.microsoft.com/office/drawing/2014/main" id="{2AED2D49-E9C9-4A44-97D4-F865E729A85E}"/>
                </a:ext>
              </a:extLst>
            </p:cNvPr>
            <p:cNvSpPr>
              <a:spLocks noChangeArrowheads="1"/>
            </p:cNvSpPr>
            <p:nvPr/>
          </p:nvSpPr>
          <p:spPr bwMode="auto">
            <a:xfrm>
              <a:off x="152900" y="822876"/>
              <a:ext cx="611798" cy="646370"/>
            </a:xfrm>
            <a:prstGeom prst="ellipse">
              <a:avLst/>
            </a:prstGeom>
            <a:solidFill>
              <a:srgbClr val="002161"/>
            </a:solidFill>
            <a:ln w="88900"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81" name="Text Box 58">
              <a:extLst>
                <a:ext uri="{FF2B5EF4-FFF2-40B4-BE49-F238E27FC236}">
                  <a16:creationId xmlns:a16="http://schemas.microsoft.com/office/drawing/2014/main" id="{61474FD3-46F9-47BB-86BB-CBDE0BBA8D30}"/>
                </a:ext>
              </a:extLst>
            </p:cNvPr>
            <p:cNvSpPr txBox="1">
              <a:spLocks noChangeArrowheads="1"/>
            </p:cNvSpPr>
            <p:nvPr/>
          </p:nvSpPr>
          <p:spPr bwMode="auto">
            <a:xfrm>
              <a:off x="152899" y="932768"/>
              <a:ext cx="61179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02</a:t>
              </a:r>
            </a:p>
          </p:txBody>
        </p:sp>
      </p:grpSp>
      <p:grpSp>
        <p:nvGrpSpPr>
          <p:cNvPr id="35" name="组合 34">
            <a:extLst>
              <a:ext uri="{FF2B5EF4-FFF2-40B4-BE49-F238E27FC236}">
                <a16:creationId xmlns:a16="http://schemas.microsoft.com/office/drawing/2014/main" id="{8C00FC81-71B6-43B0-9BA4-14B2956C17BE}"/>
              </a:ext>
            </a:extLst>
          </p:cNvPr>
          <p:cNvGrpSpPr/>
          <p:nvPr/>
        </p:nvGrpSpPr>
        <p:grpSpPr>
          <a:xfrm>
            <a:off x="989151" y="1329057"/>
            <a:ext cx="629094" cy="646370"/>
            <a:chOff x="152899" y="822876"/>
            <a:chExt cx="611799" cy="646370"/>
          </a:xfrm>
        </p:grpSpPr>
        <p:sp>
          <p:nvSpPr>
            <p:cNvPr id="36" name="Oval 53">
              <a:extLst>
                <a:ext uri="{FF2B5EF4-FFF2-40B4-BE49-F238E27FC236}">
                  <a16:creationId xmlns:a16="http://schemas.microsoft.com/office/drawing/2014/main" id="{2AED2D49-E9C9-4A44-97D4-F865E729A85E}"/>
                </a:ext>
              </a:extLst>
            </p:cNvPr>
            <p:cNvSpPr>
              <a:spLocks noChangeArrowheads="1"/>
            </p:cNvSpPr>
            <p:nvPr/>
          </p:nvSpPr>
          <p:spPr bwMode="auto">
            <a:xfrm>
              <a:off x="152900" y="822876"/>
              <a:ext cx="611798" cy="646370"/>
            </a:xfrm>
            <a:prstGeom prst="ellipse">
              <a:avLst/>
            </a:prstGeom>
            <a:solidFill>
              <a:srgbClr val="002161"/>
            </a:solidFill>
            <a:ln w="88900"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37" name="Text Box 58">
              <a:extLst>
                <a:ext uri="{FF2B5EF4-FFF2-40B4-BE49-F238E27FC236}">
                  <a16:creationId xmlns:a16="http://schemas.microsoft.com/office/drawing/2014/main" id="{61474FD3-46F9-47BB-86BB-CBDE0BBA8D30}"/>
                </a:ext>
              </a:extLst>
            </p:cNvPr>
            <p:cNvSpPr txBox="1">
              <a:spLocks noChangeArrowheads="1"/>
            </p:cNvSpPr>
            <p:nvPr/>
          </p:nvSpPr>
          <p:spPr bwMode="auto">
            <a:xfrm>
              <a:off x="152899" y="932768"/>
              <a:ext cx="61179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01</a:t>
              </a:r>
            </a:p>
          </p:txBody>
        </p:sp>
      </p:grpSp>
      <p:grpSp>
        <p:nvGrpSpPr>
          <p:cNvPr id="38" name="组合 37">
            <a:extLst>
              <a:ext uri="{FF2B5EF4-FFF2-40B4-BE49-F238E27FC236}">
                <a16:creationId xmlns:a16="http://schemas.microsoft.com/office/drawing/2014/main" id="{8C00FC81-71B6-43B0-9BA4-14B2956C17BE}"/>
              </a:ext>
            </a:extLst>
          </p:cNvPr>
          <p:cNvGrpSpPr/>
          <p:nvPr/>
        </p:nvGrpSpPr>
        <p:grpSpPr>
          <a:xfrm>
            <a:off x="991955" y="3429717"/>
            <a:ext cx="629094" cy="646370"/>
            <a:chOff x="152899" y="822876"/>
            <a:chExt cx="611799" cy="646370"/>
          </a:xfrm>
        </p:grpSpPr>
        <p:sp>
          <p:nvSpPr>
            <p:cNvPr id="39" name="Oval 53">
              <a:extLst>
                <a:ext uri="{FF2B5EF4-FFF2-40B4-BE49-F238E27FC236}">
                  <a16:creationId xmlns:a16="http://schemas.microsoft.com/office/drawing/2014/main" id="{2AED2D49-E9C9-4A44-97D4-F865E729A85E}"/>
                </a:ext>
              </a:extLst>
            </p:cNvPr>
            <p:cNvSpPr>
              <a:spLocks noChangeArrowheads="1"/>
            </p:cNvSpPr>
            <p:nvPr/>
          </p:nvSpPr>
          <p:spPr bwMode="auto">
            <a:xfrm>
              <a:off x="152900" y="822876"/>
              <a:ext cx="611798" cy="646370"/>
            </a:xfrm>
            <a:prstGeom prst="ellipse">
              <a:avLst/>
            </a:prstGeom>
            <a:solidFill>
              <a:srgbClr val="002161"/>
            </a:solidFill>
            <a:ln w="88900" cap="flat" cmpd="sng" algn="ctr">
              <a:gradFill flip="none" rotWithShape="1">
                <a:gsLst>
                  <a:gs pos="0">
                    <a:srgbClr val="FFFFFF"/>
                  </a:gs>
                  <a:gs pos="100000">
                    <a:srgbClr val="D9D9DA"/>
                  </a:gs>
                </a:gsLst>
                <a:lin ang="2700000" scaled="0"/>
                <a:tileRect/>
              </a:gradFill>
              <a:prstDash val="solid"/>
            </a:ln>
            <a:effectLst>
              <a:outerShdw blurRad="279400" dist="76200" dir="2700000" sx="101000" sy="101000" algn="tl" rotWithShape="0">
                <a:prstClr val="black">
                  <a:alpha val="28000"/>
                </a:prstClr>
              </a:outerShdw>
            </a:effectLst>
          </p:spPr>
          <p:txBody>
            <a:bodyPr lIns="68580" tIns="34290" rIns="68580" bIns="3429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宋体" panose="02010600030101010101" pitchFamily="2" charset="-122"/>
                <a:cs typeface="+mn-cs"/>
              </a:endParaRPr>
            </a:p>
          </p:txBody>
        </p:sp>
        <p:sp>
          <p:nvSpPr>
            <p:cNvPr id="40" name="Text Box 58">
              <a:extLst>
                <a:ext uri="{FF2B5EF4-FFF2-40B4-BE49-F238E27FC236}">
                  <a16:creationId xmlns:a16="http://schemas.microsoft.com/office/drawing/2014/main" id="{61474FD3-46F9-47BB-86BB-CBDE0BBA8D30}"/>
                </a:ext>
              </a:extLst>
            </p:cNvPr>
            <p:cNvSpPr txBox="1">
              <a:spLocks noChangeArrowheads="1"/>
            </p:cNvSpPr>
            <p:nvPr/>
          </p:nvSpPr>
          <p:spPr bwMode="auto">
            <a:xfrm>
              <a:off x="152899" y="932768"/>
              <a:ext cx="61179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rPr>
                <a:t>03</a:t>
              </a:r>
            </a:p>
          </p:txBody>
        </p:sp>
      </p:grpSp>
      <p:sp>
        <p:nvSpPr>
          <p:cNvPr id="2" name="矩形 1">
            <a:extLst>
              <a:ext uri="{FF2B5EF4-FFF2-40B4-BE49-F238E27FC236}">
                <a16:creationId xmlns:a16="http://schemas.microsoft.com/office/drawing/2014/main" id="{98F0BBD0-05FF-424B-8440-133BA785FC05}"/>
              </a:ext>
            </a:extLst>
          </p:cNvPr>
          <p:cNvSpPr/>
          <p:nvPr/>
        </p:nvSpPr>
        <p:spPr>
          <a:xfrm>
            <a:off x="1968539" y="1325292"/>
            <a:ext cx="6186309" cy="646331"/>
          </a:xfrm>
          <a:prstGeom prst="rect">
            <a:avLst/>
          </a:prstGeom>
        </p:spPr>
        <p:txBody>
          <a:bodyPr wrap="none">
            <a:spAutoFit/>
          </a:bodyPr>
          <a:lstStyle/>
          <a:p>
            <a:r>
              <a:rPr lang="zh-CN" altLang="en-US" sz="3600" dirty="0">
                <a:latin typeface="+mn-ea"/>
                <a:ea typeface="+mn-ea"/>
              </a:rPr>
              <a:t>近海环境下混凝土的腐蚀原理</a:t>
            </a:r>
            <a:endParaRPr lang="en-US" altLang="zh-CN" sz="3600" dirty="0">
              <a:latin typeface="+mn-ea"/>
              <a:ea typeface="+mn-ea"/>
            </a:endParaRPr>
          </a:p>
        </p:txBody>
      </p:sp>
      <p:sp>
        <p:nvSpPr>
          <p:cNvPr id="15" name="文本占位符 2">
            <a:extLst>
              <a:ext uri="{FF2B5EF4-FFF2-40B4-BE49-F238E27FC236}">
                <a16:creationId xmlns:a16="http://schemas.microsoft.com/office/drawing/2014/main" id="{DBB6070D-52F4-410F-84C5-5F7174FBBAD0}"/>
              </a:ext>
            </a:extLst>
          </p:cNvPr>
          <p:cNvSpPr txBox="1">
            <a:spLocks/>
          </p:cNvSpPr>
          <p:nvPr/>
        </p:nvSpPr>
        <p:spPr>
          <a:xfrm>
            <a:off x="1968539" y="2340982"/>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600" dirty="0">
                <a:latin typeface="+mn-ea"/>
              </a:rPr>
              <a:t>钢筋的锈蚀原理</a:t>
            </a:r>
            <a:endParaRPr lang="en-US" altLang="zh-CN" sz="3600" dirty="0">
              <a:latin typeface="+mn-ea"/>
            </a:endParaRPr>
          </a:p>
        </p:txBody>
      </p:sp>
      <p:sp>
        <p:nvSpPr>
          <p:cNvPr id="3" name="矩形 2">
            <a:extLst>
              <a:ext uri="{FF2B5EF4-FFF2-40B4-BE49-F238E27FC236}">
                <a16:creationId xmlns:a16="http://schemas.microsoft.com/office/drawing/2014/main" id="{8C2866BD-63B8-4978-A77C-7C880408011D}"/>
              </a:ext>
            </a:extLst>
          </p:cNvPr>
          <p:cNvSpPr/>
          <p:nvPr/>
        </p:nvSpPr>
        <p:spPr>
          <a:xfrm>
            <a:off x="1969340" y="3431387"/>
            <a:ext cx="5852884" cy="646331"/>
          </a:xfrm>
          <a:prstGeom prst="rect">
            <a:avLst/>
          </a:prstGeom>
        </p:spPr>
        <p:txBody>
          <a:bodyPr wrap="none">
            <a:spAutoFit/>
          </a:bodyPr>
          <a:lstStyle/>
          <a:p>
            <a:pPr marL="0" indent="0">
              <a:buNone/>
            </a:pPr>
            <a:r>
              <a:rPr lang="zh-CN" altLang="en-US" sz="3600" dirty="0">
                <a:latin typeface="+mn-ea"/>
                <a:ea typeface="+mn-ea"/>
              </a:rPr>
              <a:t>人造气氛腐蚀试验 盐雾试验</a:t>
            </a:r>
            <a:endParaRPr lang="en-US" altLang="zh-CN" sz="3600" dirty="0">
              <a:latin typeface="+mn-ea"/>
              <a:ea typeface="+mn-ea"/>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2126" y="248168"/>
            <a:ext cx="2065682" cy="550800"/>
          </a:xfrm>
          <a:prstGeom prst="rect">
            <a:avLst/>
          </a:prstGeom>
        </p:spPr>
      </p:pic>
    </p:spTree>
    <p:extLst>
      <p:ext uri="{BB962C8B-B14F-4D97-AF65-F5344CB8AC3E}">
        <p14:creationId xmlns:p14="http://schemas.microsoft.com/office/powerpoint/2010/main" val="130260387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dissolve">
                                      <p:cBhvr>
                                        <p:cTn id="7" dur="500"/>
                                        <p:tgtEl>
                                          <p:spTgt spid="49">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4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试验后试样的处理：</a:t>
            </a:r>
            <a:endParaRPr lang="en-US" altLang="zh-CN" sz="2800" dirty="0">
              <a:solidFill>
                <a:srgbClr val="C00000"/>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0"/>
              </a:spcAft>
              <a:buFontTx/>
              <a:buNone/>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试验结束后取出试样，为减少腐蚀产物的脱落，试样在清洗前放在室内自然干燥</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0.5h~1h</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，然后用温度不高于</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40℃</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的清洁流动水轻轻清洗以除去表面残留的盐雾溶液，接着在距离试样约</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300mm</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处用气压不超过</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200kPa</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空气立即吹干。</a:t>
            </a:r>
          </a:p>
        </p:txBody>
      </p:sp>
    </p:spTree>
    <p:extLst>
      <p:ext uri="{BB962C8B-B14F-4D97-AF65-F5344CB8AC3E}">
        <p14:creationId xmlns:p14="http://schemas.microsoft.com/office/powerpoint/2010/main" val="2194014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800" dirty="0"/>
              <a:t>盐雾试验</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726627"/>
            <a:ext cx="7965531" cy="43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试验结果的评价：</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试验后的外观；</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除去表面腐蚀产物后外观；</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腐蚀缺陷的数量及分布；</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开始出现腐蚀的时间；</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质量变化；</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显微形貌变化；</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力学性能变化；</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不同深度氯离子的浓度分布</a:t>
            </a:r>
          </a:p>
        </p:txBody>
      </p:sp>
    </p:spTree>
    <p:extLst>
      <p:ext uri="{BB962C8B-B14F-4D97-AF65-F5344CB8AC3E}">
        <p14:creationId xmlns:p14="http://schemas.microsoft.com/office/powerpoint/2010/main" val="1960709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4446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混凝土的结构特点：</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混凝土是一种复杂的建筑材料，它是碎石或炉渣在水泥或其它胶结材料中的凝聚体。</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水泥熟料中有硅酸三钙（</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3CaO·SiO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）、硅酸二钙（</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2CaO·SiO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）和铁铝酸四钙（</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4CaO·Al</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3</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·Fe</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2</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O</a:t>
            </a:r>
            <a:r>
              <a:rPr lang="en-US" altLang="zh-CN" sz="2000" baseline="-25000" dirty="0">
                <a:solidFill>
                  <a:prstClr val="black">
                    <a:lumMod val="75000"/>
                    <a:lumOff val="25000"/>
                  </a:prstClr>
                </a:solidFill>
                <a:latin typeface="微软雅黑" panose="020B0503020204020204" pitchFamily="34" charset="-122"/>
                <a:ea typeface="微软雅黑" panose="020B0503020204020204" pitchFamily="34" charset="-122"/>
              </a:rPr>
              <a:t>3</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）等组成。这些熟料与水作用（水合作用）凝固后生成水化硅酸钙，水化铝酸钙，水化铁酸钙，氢氧化钙。因为水泥石中含氢氧化钙，所以整体呈碱性。</a:t>
            </a:r>
            <a:endPar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混凝土是一种多微孔的非均质性的结构材料，腐蚀介质从孔隙的渗透是侵蚀的主要原因。</a:t>
            </a:r>
          </a:p>
        </p:txBody>
      </p:sp>
    </p:spTree>
    <p:extLst>
      <p:ext uri="{BB962C8B-B14F-4D97-AF65-F5344CB8AC3E}">
        <p14:creationId xmlns:p14="http://schemas.microsoft.com/office/powerpoint/2010/main" val="765811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61636"/>
            <a:ext cx="7965531" cy="231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近海环境下混凝土常见的腐蚀类型：</a:t>
            </a:r>
            <a:endParaRPr lang="en-US" altLang="zh-CN" sz="2800" dirty="0">
              <a:solidFill>
                <a:srgbClr val="C00000"/>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1.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溶出性腐蚀（水溶解和氯离子溶出）</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2.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分解型腐蚀</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indent="457200" fontAlgn="auto">
              <a:lnSpc>
                <a:spcPct val="150000"/>
              </a:lnSpc>
              <a:spcBef>
                <a:spcPts val="0"/>
              </a:spcBef>
              <a:spcAft>
                <a:spcPts val="0"/>
              </a:spcAft>
              <a:buFontTx/>
              <a:buNone/>
            </a:pP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3. </a:t>
            </a:r>
            <a:r>
              <a:rPr lang="zh-CN" altLang="zh-CN" sz="2400" dirty="0">
                <a:solidFill>
                  <a:prstClr val="black">
                    <a:lumMod val="75000"/>
                    <a:lumOff val="25000"/>
                  </a:prstClr>
                </a:solidFill>
                <a:latin typeface="微软雅黑" panose="020B0503020204020204" pitchFamily="34" charset="-122"/>
                <a:ea typeface="微软雅黑" panose="020B0503020204020204" pitchFamily="34" charset="-122"/>
              </a:rPr>
              <a:t>干湿循环</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影响</a:t>
            </a:r>
          </a:p>
        </p:txBody>
      </p:sp>
    </p:spTree>
    <p:extLst>
      <p:ext uri="{BB962C8B-B14F-4D97-AF65-F5344CB8AC3E}">
        <p14:creationId xmlns:p14="http://schemas.microsoft.com/office/powerpoint/2010/main" val="357875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t>近海环境下</a:t>
            </a:r>
            <a:r>
              <a:rPr lang="zh-CN" altLang="en-US" sz="2800" dirty="0">
                <a:latin typeface="+mn-ea"/>
              </a:rPr>
              <a:t>混凝土</a:t>
            </a:r>
            <a:r>
              <a:rPr lang="zh-CN" altLang="en-US" sz="2800" dirty="0"/>
              <a:t>的腐蚀原理</a:t>
            </a:r>
            <a:endParaRPr lang="en-US" altLang="zh-CN" sz="2800" dirty="0"/>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061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溶出性腐蚀：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水汽溶解</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近海环境下，大气中含有较高的水分，这些气体长期跟水泥接触，大气中的水分会从水泥石孔隙中进入到水泥石结构中，而水泥石中氢氧化钙受到水作用，产生物理性溶解并从水泥石中溶出，引起混凝土强度减小，酸度增大，孔隙增大，加剧溶解，造成恶性循环。</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5434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523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溶出性腐蚀：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氯离子溶解</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近海环境下，海水会随水汽蒸发，蒸发的水汽中含有大量的氯离子，这些氯离子随着水分一起侵入到水泥石结构中，氯离子和水可以跟水泥石中的氢氧化钙发生反应，生成氯化钙，产生物理性溶解并从水泥石中溶出，引起混凝土强度减小，酸度增大，孔隙增大，加剧溶解，造成恶性循环。</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endPar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6202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98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溶出性腐蚀：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氯离子侵入方式</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①</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扩散作用</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由于混凝土内部与表面氯离子浓度差异</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氯离子自浓度高的地方向浓度低的地方移动称为扩散</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p>
          <a:p>
            <a:pPr marL="360000" fontAlgn="auto">
              <a:lnSpc>
                <a:spcPct val="150000"/>
              </a:lnSpc>
              <a:spcBef>
                <a:spcPts val="0"/>
              </a:spcBef>
              <a:spcAft>
                <a:spcPts val="0"/>
              </a:spcAft>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②</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毛细管作用 </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在干湿交替条件下</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混凝土表层含氯离子的盐水向混凝土内部干燥部分移动</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p>
          <a:p>
            <a:pPr marL="360000" fontAlgn="auto">
              <a:lnSpc>
                <a:spcPct val="150000"/>
              </a:lnSpc>
              <a:spcBef>
                <a:spcPts val="0"/>
              </a:spcBef>
              <a:spcAft>
                <a:spcPts val="0"/>
              </a:spcAft>
            </a:pP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③</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渗透作用</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在水压力作用下</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盐水向压力较低的方向移动称为渗透</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;④</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电化学迁移</a:t>
            </a:r>
            <a:r>
              <a:rPr lang="en-US" altLang="zh-CN" sz="2000" dirty="0">
                <a:solidFill>
                  <a:prstClr val="black">
                    <a:lumMod val="75000"/>
                    <a:lumOff val="25000"/>
                  </a:prstClr>
                </a:solidFill>
                <a:latin typeface="微软雅黑" panose="020B0503020204020204" pitchFamily="34" charset="-122"/>
                <a:ea typeface="微软雅黑" panose="020B0503020204020204" pitchFamily="34" charset="-122"/>
              </a:rPr>
              <a:t>:</a:t>
            </a:r>
            <a:r>
              <a:rPr lang="zh-CN" altLang="en-US" sz="2000" dirty="0">
                <a:solidFill>
                  <a:prstClr val="black">
                    <a:lumMod val="75000"/>
                    <a:lumOff val="25000"/>
                  </a:prstClr>
                </a:solidFill>
                <a:latin typeface="微软雅黑" panose="020B0503020204020204" pitchFamily="34" charset="-122"/>
                <a:ea typeface="微软雅黑" panose="020B0503020204020204" pitchFamily="34" charset="-122"/>
              </a:rPr>
              <a:t>即氯离子向电位高的方向移动。</a:t>
            </a:r>
          </a:p>
        </p:txBody>
      </p:sp>
    </p:spTree>
    <p:extLst>
      <p:ext uri="{BB962C8B-B14F-4D97-AF65-F5344CB8AC3E}">
        <p14:creationId xmlns:p14="http://schemas.microsoft.com/office/powerpoint/2010/main" val="189737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4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分解型腐蚀：</a:t>
            </a:r>
            <a:endParaRPr lang="en-US" altLang="zh-CN" sz="2800" dirty="0">
              <a:solidFill>
                <a:srgbClr val="C00000"/>
              </a:solidFill>
              <a:latin typeface="微软雅黑" panose="020B0503020204020204" pitchFamily="34" charset="-122"/>
              <a:ea typeface="微软雅黑" panose="020B0503020204020204" pitchFamily="34" charset="-122"/>
            </a:endParaRPr>
          </a:p>
          <a:p>
            <a:pPr marL="342900" indent="-342900" fontAlgn="auto">
              <a:lnSpc>
                <a:spcPct val="150000"/>
              </a:lnSpc>
              <a:spcBef>
                <a:spcPts val="0"/>
              </a:spcBef>
              <a:spcAft>
                <a:spcPts val="0"/>
              </a:spcAft>
              <a:buFont typeface="Arial" panose="020B0604020202020204" pitchFamily="34" charset="0"/>
              <a:buChar char="•"/>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碳化作用</a:t>
            </a:r>
            <a:endPar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二氧化碳或含有二氧化碳的水与水泥中氢氧化钙等起反应生成碳酸钙，当大量的碳酸钙形成时</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混凝土内部碱性环境被破坏</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钝化膜失效</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钢筋暴露于腐蚀环境下发生腐蚀氧化还原反应。</a:t>
            </a:r>
          </a:p>
        </p:txBody>
      </p:sp>
    </p:spTree>
    <p:extLst>
      <p:ext uri="{BB962C8B-B14F-4D97-AF65-F5344CB8AC3E}">
        <p14:creationId xmlns:p14="http://schemas.microsoft.com/office/powerpoint/2010/main" val="400992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2"/>
          <p:cNvSpPr txBox="1">
            <a:spLocks/>
          </p:cNvSpPr>
          <p:nvPr/>
        </p:nvSpPr>
        <p:spPr>
          <a:xfrm>
            <a:off x="746744" y="186591"/>
            <a:ext cx="6651467" cy="461536"/>
          </a:xfrm>
          <a:prstGeom prst="rect">
            <a:avLst/>
          </a:prstGeom>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800" dirty="0">
                <a:latin typeface="+mn-ea"/>
              </a:rPr>
              <a:t>近海环境下混凝土的腐蚀原理</a:t>
            </a:r>
            <a:endParaRPr lang="en-US" altLang="zh-CN" sz="2800" dirty="0">
              <a:latin typeface="+mn-ea"/>
            </a:endParaRPr>
          </a:p>
        </p:txBody>
      </p:sp>
      <p:sp>
        <p:nvSpPr>
          <p:cNvPr id="11" name="Text Box 16">
            <a:extLst>
              <a:ext uri="{FF2B5EF4-FFF2-40B4-BE49-F238E27FC236}">
                <a16:creationId xmlns:a16="http://schemas.microsoft.com/office/drawing/2014/main" id="{52510ECA-148C-4832-A2DF-2EDABEEC241C}"/>
              </a:ext>
            </a:extLst>
          </p:cNvPr>
          <p:cNvSpPr txBox="1">
            <a:spLocks noChangeArrowheads="1"/>
          </p:cNvSpPr>
          <p:nvPr/>
        </p:nvSpPr>
        <p:spPr bwMode="auto">
          <a:xfrm>
            <a:off x="746744" y="816633"/>
            <a:ext cx="7965531" cy="342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580" tIns="34290" rIns="68580" bIns="34290">
            <a:spAutoFit/>
          </a:bodyPr>
          <a:lstStyle/>
          <a:p>
            <a:pPr fontAlgn="auto">
              <a:lnSpc>
                <a:spcPct val="150000"/>
              </a:lnSpc>
              <a:spcBef>
                <a:spcPts val="0"/>
              </a:spcBef>
              <a:spcAft>
                <a:spcPts val="0"/>
              </a:spcAft>
              <a:buFontTx/>
              <a:buNone/>
            </a:pPr>
            <a:r>
              <a:rPr lang="zh-CN" altLang="en-US" sz="2800" dirty="0">
                <a:solidFill>
                  <a:srgbClr val="C00000"/>
                </a:solidFill>
                <a:latin typeface="微软雅黑" panose="020B0503020204020204" pitchFamily="34" charset="-122"/>
                <a:ea typeface="微软雅黑" panose="020B0503020204020204" pitchFamily="34" charset="-122"/>
              </a:rPr>
              <a:t>干湿循环影响：</a:t>
            </a:r>
            <a:endParaRPr lang="en-US" altLang="zh-CN" sz="2800" dirty="0">
              <a:solidFill>
                <a:srgbClr val="C00000"/>
              </a:solidFill>
              <a:latin typeface="微软雅黑" panose="020B0503020204020204" pitchFamily="34" charset="-122"/>
              <a:ea typeface="微软雅黑" panose="020B0503020204020204" pitchFamily="34" charset="-122"/>
            </a:endParaRPr>
          </a:p>
          <a:p>
            <a:pPr marL="360000" fontAlgn="auto">
              <a:lnSpc>
                <a:spcPct val="150000"/>
              </a:lnSpc>
              <a:spcBef>
                <a:spcPts val="0"/>
              </a:spcBef>
              <a:spcAft>
                <a:spcPts val="0"/>
              </a:spcAft>
            </a:pP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混凝土作为一种多孔介质的材料，其具有干缩湿胀的特性。因此，混凝土内部湿度变化将会引起相应的变形，内部相对湿度增大，混凝土会产生湿胀</a:t>
            </a:r>
            <a:r>
              <a:rPr lang="en-US" altLang="zh-CN" sz="2400" dirty="0">
                <a:solidFill>
                  <a:prstClr val="black">
                    <a:lumMod val="75000"/>
                    <a:lumOff val="25000"/>
                  </a:prstClr>
                </a:solidFill>
                <a:latin typeface="微软雅黑" panose="020B0503020204020204" pitchFamily="34" charset="-122"/>
                <a:ea typeface="微软雅黑" panose="020B0503020204020204" pitchFamily="34" charset="-122"/>
              </a:rPr>
              <a:t>; </a:t>
            </a:r>
            <a:r>
              <a:rPr lang="zh-CN" altLang="en-US" sz="2400" dirty="0">
                <a:solidFill>
                  <a:prstClr val="black">
                    <a:lumMod val="75000"/>
                    <a:lumOff val="25000"/>
                  </a:prstClr>
                </a:solidFill>
                <a:latin typeface="微软雅黑" panose="020B0503020204020204" pitchFamily="34" charset="-122"/>
                <a:ea typeface="微软雅黑" panose="020B0503020204020204" pitchFamily="34" charset="-122"/>
              </a:rPr>
              <a:t>反之，混凝土会产生收缩。干湿循环是导致混凝土结构安全性能衰退最为严峻的环境条件之一。</a:t>
            </a:r>
          </a:p>
        </p:txBody>
      </p:sp>
    </p:spTree>
    <p:extLst>
      <p:ext uri="{BB962C8B-B14F-4D97-AF65-F5344CB8AC3E}">
        <p14:creationId xmlns:p14="http://schemas.microsoft.com/office/powerpoint/2010/main" val="801261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Impact"/>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11742</TotalTime>
  <Pages>0</Pages>
  <Words>1307</Words>
  <Characters>0</Characters>
  <Application>Microsoft Office PowerPoint</Application>
  <DocSecurity>0</DocSecurity>
  <PresentationFormat>全屏显示(16:9)</PresentationFormat>
  <Lines>0</Lines>
  <Paragraphs>153</Paragraphs>
  <Slides>21</Slides>
  <Notes>21</Notes>
  <HiddenSlides>0</HiddenSlides>
  <MMClips>1</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21</vt:i4>
      </vt:variant>
    </vt:vector>
  </HeadingPairs>
  <TitlesOfParts>
    <vt:vector size="28" baseType="lpstr">
      <vt:lpstr>宋体</vt:lpstr>
      <vt:lpstr>微软雅黑</vt:lpstr>
      <vt:lpstr>Arial</vt:lpstr>
      <vt:lpstr>Calibri</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CharactersWithSpaces>0</CharactersWithSpaces>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Administrator</dc:creator>
  <cp:keywords/>
  <dc:description/>
  <cp:lastModifiedBy>admin</cp:lastModifiedBy>
  <cp:revision>1311</cp:revision>
  <dcterms:created xsi:type="dcterms:W3CDTF">2015-07-27T04:24:33Z</dcterms:created>
  <dcterms:modified xsi:type="dcterms:W3CDTF">2024-09-12T10:22:22Z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2052-9.1.0.5113</vt:lpwstr>
  </property>
</Properties>
</file>