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60" r:id="rId2"/>
    <p:sldId id="514" r:id="rId3"/>
    <p:sldId id="542" r:id="rId4"/>
    <p:sldId id="515" r:id="rId5"/>
    <p:sldId id="519" r:id="rId6"/>
    <p:sldId id="520" r:id="rId7"/>
    <p:sldId id="521" r:id="rId8"/>
    <p:sldId id="543" r:id="rId9"/>
    <p:sldId id="522" r:id="rId10"/>
    <p:sldId id="525" r:id="rId11"/>
    <p:sldId id="526" r:id="rId12"/>
    <p:sldId id="527" r:id="rId13"/>
    <p:sldId id="528" r:id="rId14"/>
    <p:sldId id="529" r:id="rId15"/>
    <p:sldId id="532" r:id="rId16"/>
    <p:sldId id="530" r:id="rId17"/>
    <p:sldId id="531" r:id="rId18"/>
    <p:sldId id="533" r:id="rId19"/>
    <p:sldId id="534" r:id="rId20"/>
    <p:sldId id="535" r:id="rId21"/>
    <p:sldId id="536" r:id="rId22"/>
    <p:sldId id="537" r:id="rId23"/>
    <p:sldId id="538" r:id="rId24"/>
    <p:sldId id="544" r:id="rId25"/>
    <p:sldId id="540" r:id="rId26"/>
    <p:sldId id="541" r:id="rId27"/>
  </p:sldIdLst>
  <p:sldSz cx="9144000" cy="5143500" type="screen16x9"/>
  <p:notesSz cx="6858000" cy="9144000"/>
  <p:custDataLst>
    <p:tags r:id="rId29"/>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p15:clr>
            <a:srgbClr val="A4A3A4"/>
          </p15:clr>
        </p15:guide>
        <p15:guide id="2" orient="horz" pos="3240" userDrawn="1">
          <p15:clr>
            <a:srgbClr val="A4A3A4"/>
          </p15:clr>
        </p15:guide>
        <p15:guide id="3" pos="3163" userDrawn="1">
          <p15:clr>
            <a:srgbClr val="A4A3A4"/>
          </p15:clr>
        </p15:guide>
        <p15:guide id="4" pos="19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161"/>
    <a:srgbClr val="D0D8E8"/>
    <a:srgbClr val="9FB8D6"/>
    <a:srgbClr val="004098"/>
    <a:srgbClr val="95FEFF"/>
    <a:srgbClr val="082136"/>
    <a:srgbClr val="FF0000"/>
    <a:srgbClr val="8198A8"/>
    <a:srgbClr val="558ED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99" autoAdjust="0"/>
    <p:restoredTop sz="93107" autoAdjust="0"/>
  </p:normalViewPr>
  <p:slideViewPr>
    <p:cSldViewPr>
      <p:cViewPr varScale="1">
        <p:scale>
          <a:sx n="110" d="100"/>
          <a:sy n="110" d="100"/>
        </p:scale>
        <p:origin x="76" y="884"/>
      </p:cViewPr>
      <p:guideLst>
        <p:guide orient="horz" pos="2159"/>
        <p:guide orient="horz" pos="3240"/>
        <p:guide pos="3163"/>
        <p:guide pos="1916"/>
      </p:guideLst>
    </p:cSldViewPr>
  </p:slideViewPr>
  <p:notesTextViewPr>
    <p:cViewPr>
      <p:scale>
        <a:sx n="1" d="1"/>
        <a:sy n="1" d="1"/>
      </p:scale>
      <p:origin x="0" y="0"/>
    </p:cViewPr>
  </p:notesTextViewPr>
  <p:gridSpacing cx="45003" cy="4500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vl1pPr>
          </a:lstStyle>
          <a:p>
            <a:fld id="{650BBB2F-2B5C-4004-8C6D-C54A363298B9}" type="datetime1">
              <a:rPr lang="zh-CN" altLang="en-US"/>
              <a:pPr/>
              <a:t>2024/9/12</a:t>
            </a:fld>
            <a:endParaRPr lang="zh-CN" altLang="en-US" sz="1200"/>
          </a:p>
        </p:txBody>
      </p:sp>
      <p:sp>
        <p:nvSpPr>
          <p:cNvPr id="2052"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en-US"/>
              <a:t>单击此处编辑母版文本样式</a:t>
            </a:r>
          </a:p>
          <a:p>
            <a:pPr>
              <a:buFontTx/>
              <a:buNone/>
            </a:pPr>
            <a:r>
              <a:rPr lang="zh-CN" altLang="en-US"/>
              <a:t>第二级</a:t>
            </a:r>
          </a:p>
          <a:p>
            <a:pPr>
              <a:buFontTx/>
              <a:buNone/>
            </a:pPr>
            <a:r>
              <a:rPr lang="zh-CN" altLang="en-US"/>
              <a:t>第三级</a:t>
            </a:r>
          </a:p>
          <a:p>
            <a:pPr>
              <a:buFontTx/>
              <a:buNone/>
            </a:pPr>
            <a:r>
              <a:rPr lang="zh-CN" altLang="en-US"/>
              <a:t>第四级</a:t>
            </a:r>
          </a:p>
          <a:p>
            <a:pPr>
              <a:buFontTx/>
              <a:buNone/>
            </a:pPr>
            <a:r>
              <a:rPr lang="zh-CN" altLang="en-US"/>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vl1pPr>
          </a:lstStyle>
          <a:p>
            <a:fld id="{81C28BAC-9099-467E-80D2-52D22DA53565}" type="slidenum">
              <a:rPr lang="zh-CN" altLang="en-US"/>
              <a:pPr/>
              <a:t>‹#›</a:t>
            </a:fld>
            <a:endParaRPr lang="zh-CN" altLang="en-US" sz="1200"/>
          </a:p>
        </p:txBody>
      </p:sp>
    </p:spTree>
    <p:extLst>
      <p:ext uri="{BB962C8B-B14F-4D97-AF65-F5344CB8AC3E}">
        <p14:creationId xmlns:p14="http://schemas.microsoft.com/office/powerpoint/2010/main" val="284102057"/>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1</a:t>
            </a:fld>
            <a:endParaRPr lang="zh-CN" altLang="en-US"/>
          </a:p>
        </p:txBody>
      </p:sp>
    </p:spTree>
    <p:extLst>
      <p:ext uri="{BB962C8B-B14F-4D97-AF65-F5344CB8AC3E}">
        <p14:creationId xmlns:p14="http://schemas.microsoft.com/office/powerpoint/2010/main" val="358218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2</a:t>
            </a:fld>
            <a:endParaRPr lang="zh-CN" altLang="en-US"/>
          </a:p>
        </p:txBody>
      </p:sp>
    </p:spTree>
    <p:extLst>
      <p:ext uri="{BB962C8B-B14F-4D97-AF65-F5344CB8AC3E}">
        <p14:creationId xmlns:p14="http://schemas.microsoft.com/office/powerpoint/2010/main" val="69813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pPr/>
              <a:t>2024/9/12</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5</a:t>
            </a:fld>
            <a:endParaRPr lang="zh-CN" altLang="en-US" sz="1200"/>
          </a:p>
        </p:txBody>
      </p:sp>
    </p:spTree>
    <p:extLst>
      <p:ext uri="{BB962C8B-B14F-4D97-AF65-F5344CB8AC3E}">
        <p14:creationId xmlns:p14="http://schemas.microsoft.com/office/powerpoint/2010/main" val="8355294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542BD43-FA39-4210-8C15-DF3E595DE26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p:blipFill>
        <p:spPr>
          <a:xfrm>
            <a:off x="0" y="0"/>
            <a:ext cx="9144000" cy="5143500"/>
          </a:xfrm>
          <a:prstGeom prst="rect">
            <a:avLst/>
          </a:prstGeom>
        </p:spPr>
      </p:pic>
      <p:cxnSp>
        <p:nvCxnSpPr>
          <p:cNvPr id="21" name="直接连接符 20">
            <a:extLst>
              <a:ext uri="{FF2B5EF4-FFF2-40B4-BE49-F238E27FC236}">
                <a16:creationId xmlns:a16="http://schemas.microsoft.com/office/drawing/2014/main" id="{E0676B5B-4C98-44CA-BAC1-8AA60A73BD75}"/>
              </a:ext>
            </a:extLst>
          </p:cNvPr>
          <p:cNvCxnSpPr>
            <a:cxnSpLocks/>
          </p:cNvCxnSpPr>
          <p:nvPr userDrawn="1"/>
        </p:nvCxnSpPr>
        <p:spPr>
          <a:xfrm>
            <a:off x="701742" y="681624"/>
            <a:ext cx="4500300" cy="0"/>
          </a:xfrm>
          <a:prstGeom prst="line">
            <a:avLst/>
          </a:prstGeom>
          <a:noFill/>
          <a:ln w="19050" cap="flat" cmpd="sng" algn="ctr">
            <a:solidFill>
              <a:sysClr val="windowText" lastClr="000000">
                <a:lumMod val="50000"/>
                <a:lumOff val="50000"/>
              </a:sysClr>
            </a:solidFill>
            <a:prstDash val="solid"/>
          </a:ln>
          <a:effectLst/>
        </p:spPr>
      </p:cxnSp>
      <p:grpSp>
        <p:nvGrpSpPr>
          <p:cNvPr id="22" name="组合 21">
            <a:extLst>
              <a:ext uri="{FF2B5EF4-FFF2-40B4-BE49-F238E27FC236}">
                <a16:creationId xmlns:a16="http://schemas.microsoft.com/office/drawing/2014/main" id="{F602BE5D-E0E9-4D1F-BE6B-3BE5B7139D53}"/>
              </a:ext>
            </a:extLst>
          </p:cNvPr>
          <p:cNvGrpSpPr/>
          <p:nvPr userDrawn="1"/>
        </p:nvGrpSpPr>
        <p:grpSpPr>
          <a:xfrm>
            <a:off x="197686" y="174223"/>
            <a:ext cx="432048" cy="419531"/>
            <a:chOff x="298460" y="987574"/>
            <a:chExt cx="288032" cy="279687"/>
          </a:xfrm>
        </p:grpSpPr>
        <p:sp>
          <p:nvSpPr>
            <p:cNvPr id="23" name="矩形 22">
              <a:extLst>
                <a:ext uri="{FF2B5EF4-FFF2-40B4-BE49-F238E27FC236}">
                  <a16:creationId xmlns:a16="http://schemas.microsoft.com/office/drawing/2014/main" id="{1B14B5DD-16B0-45D6-A888-CD9CC7497181}"/>
                </a:ext>
              </a:extLst>
            </p:cNvPr>
            <p:cNvSpPr/>
            <p:nvPr/>
          </p:nvSpPr>
          <p:spPr>
            <a:xfrm>
              <a:off x="298460" y="987574"/>
              <a:ext cx="216024" cy="216024"/>
            </a:xfrm>
            <a:prstGeom prst="rect">
              <a:avLst/>
            </a:prstGeom>
            <a:noFill/>
            <a:ln w="12700" cap="flat" cmpd="sng" algn="ctr">
              <a:solidFill>
                <a:srgbClr val="0021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矩形 23">
              <a:extLst>
                <a:ext uri="{FF2B5EF4-FFF2-40B4-BE49-F238E27FC236}">
                  <a16:creationId xmlns:a16="http://schemas.microsoft.com/office/drawing/2014/main" id="{38D3F16E-036A-416A-9975-4AF25D7CDDC2}"/>
                </a:ext>
              </a:extLst>
            </p:cNvPr>
            <p:cNvSpPr/>
            <p:nvPr/>
          </p:nvSpPr>
          <p:spPr>
            <a:xfrm>
              <a:off x="406472" y="1087241"/>
              <a:ext cx="180020" cy="180020"/>
            </a:xfrm>
            <a:prstGeom prst="rect">
              <a:avLst/>
            </a:prstGeom>
            <a:solidFill>
              <a:srgbClr val="0021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1256797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70013"/>
            <a:ext cx="7886700" cy="326231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7147" y="173038"/>
            <a:ext cx="2065682" cy="550800"/>
          </a:xfrm>
          <a:prstGeom prst="rect">
            <a:avLst/>
          </a:prstGeom>
        </p:spPr>
      </p:pic>
    </p:spTree>
    <p:extLst>
      <p:ext uri="{BB962C8B-B14F-4D97-AF65-F5344CB8AC3E}">
        <p14:creationId xmlns:p14="http://schemas.microsoft.com/office/powerpoint/2010/main" val="1740929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7147" y="175827"/>
            <a:ext cx="2065682" cy="550800"/>
          </a:xfrm>
          <a:prstGeom prst="rect">
            <a:avLst/>
          </a:prstGeom>
        </p:spPr>
      </p:pic>
    </p:spTree>
    <p:extLst>
      <p:ext uri="{BB962C8B-B14F-4D97-AF65-F5344CB8AC3E}">
        <p14:creationId xmlns:p14="http://schemas.microsoft.com/office/powerpoint/2010/main" val="3041833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p:blipFill>
        <p:spPr>
          <a:xfrm>
            <a:off x="0" y="0"/>
            <a:ext cx="9144000" cy="5143500"/>
          </a:xfrm>
          <a:prstGeom prst="rect">
            <a:avLst/>
          </a:prstGeom>
        </p:spPr>
      </p:pic>
      <p:pic>
        <p:nvPicPr>
          <p:cNvPr id="3" name="图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77147" y="141588"/>
            <a:ext cx="2065682" cy="550800"/>
          </a:xfrm>
          <a:prstGeom prst="rect">
            <a:avLst/>
          </a:prstGeom>
        </p:spPr>
      </p:pic>
    </p:spTree>
    <p:extLst>
      <p:ext uri="{BB962C8B-B14F-4D97-AF65-F5344CB8AC3E}">
        <p14:creationId xmlns:p14="http://schemas.microsoft.com/office/powerpoint/2010/main" val="52654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70013"/>
            <a:ext cx="7886700" cy="32623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2273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2346281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8415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02009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7147" y="141588"/>
            <a:ext cx="2065682" cy="550800"/>
          </a:xfrm>
          <a:prstGeom prst="rect">
            <a:avLst/>
          </a:prstGeom>
        </p:spPr>
      </p:pic>
    </p:spTree>
    <p:extLst>
      <p:ext uri="{BB962C8B-B14F-4D97-AF65-F5344CB8AC3E}">
        <p14:creationId xmlns:p14="http://schemas.microsoft.com/office/powerpoint/2010/main" val="1042559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7147" y="141588"/>
            <a:ext cx="2065682" cy="550800"/>
          </a:xfrm>
          <a:prstGeom prst="rect">
            <a:avLst/>
          </a:prstGeom>
        </p:spPr>
      </p:pic>
    </p:spTree>
    <p:extLst>
      <p:ext uri="{BB962C8B-B14F-4D97-AF65-F5344CB8AC3E}">
        <p14:creationId xmlns:p14="http://schemas.microsoft.com/office/powerpoint/2010/main" val="2807576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7147" y="176667"/>
            <a:ext cx="2065682" cy="550800"/>
          </a:xfrm>
          <a:prstGeom prst="rect">
            <a:avLst/>
          </a:prstGeom>
        </p:spPr>
      </p:pic>
    </p:spTree>
    <p:extLst>
      <p:ext uri="{BB962C8B-B14F-4D97-AF65-F5344CB8AC3E}">
        <p14:creationId xmlns:p14="http://schemas.microsoft.com/office/powerpoint/2010/main" val="2828379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7147" y="141588"/>
            <a:ext cx="2065682" cy="550800"/>
          </a:xfrm>
          <a:prstGeom prst="rect">
            <a:avLst/>
          </a:prstGeom>
        </p:spPr>
      </p:pic>
    </p:spTree>
    <p:extLst>
      <p:ext uri="{BB962C8B-B14F-4D97-AF65-F5344CB8AC3E}">
        <p14:creationId xmlns:p14="http://schemas.microsoft.com/office/powerpoint/2010/main" val="975226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AE0F12-ED97-442E-8466-D9547AF9A151}"/>
              </a:ext>
            </a:extLst>
          </p:cNvPr>
          <p:cNvPicPr>
            <a:picLocks noChangeAspect="1"/>
          </p:cNvPicPr>
          <p:nvPr userDrawn="1"/>
        </p:nvPicPr>
        <p:blipFill rotWithShape="1">
          <a:blip r:embed="rId14">
            <a:extLst>
              <a:ext uri="{BEBA8EAE-BF5A-486C-A8C5-ECC9F3942E4B}">
                <a14:imgProps xmlns:a14="http://schemas.microsoft.com/office/drawing/2010/main">
                  <a14:imgLayer r:embed="rId15">
                    <a14:imgEffect>
                      <a14:brightnessContrast bright="-3000" contrast="-5000"/>
                    </a14:imgEffect>
                  </a14:imgLayer>
                </a14:imgProps>
              </a:ext>
              <a:ext uri="{28A0092B-C50C-407E-A947-70E740481C1C}">
                <a14:useLocalDpi xmlns:a14="http://schemas.microsoft.com/office/drawing/2010/main" val="0"/>
              </a:ext>
            </a:extLst>
          </a:blip>
          <a:srcRect t="25398"/>
          <a:stretch/>
        </p:blipFill>
        <p:spPr>
          <a:xfrm>
            <a:off x="0" y="0"/>
            <a:ext cx="9144000" cy="5143500"/>
          </a:xfrm>
          <a:prstGeom prst="rect">
            <a:avLst/>
          </a:prstGeom>
        </p:spPr>
      </p:pic>
      <p:cxnSp>
        <p:nvCxnSpPr>
          <p:cNvPr id="3" name="直接连接符 2">
            <a:extLst>
              <a:ext uri="{FF2B5EF4-FFF2-40B4-BE49-F238E27FC236}">
                <a16:creationId xmlns:a16="http://schemas.microsoft.com/office/drawing/2014/main" id="{4E3D1C5D-4F52-4BB9-A7FC-150C7BC2BE75}"/>
              </a:ext>
            </a:extLst>
          </p:cNvPr>
          <p:cNvCxnSpPr>
            <a:cxnSpLocks/>
          </p:cNvCxnSpPr>
          <p:nvPr userDrawn="1"/>
        </p:nvCxnSpPr>
        <p:spPr>
          <a:xfrm>
            <a:off x="701742" y="681624"/>
            <a:ext cx="4500300" cy="0"/>
          </a:xfrm>
          <a:prstGeom prst="line">
            <a:avLst/>
          </a:prstGeom>
          <a:noFill/>
          <a:ln w="19050" cap="flat" cmpd="sng" algn="ctr">
            <a:solidFill>
              <a:sysClr val="windowText" lastClr="000000">
                <a:lumMod val="50000"/>
                <a:lumOff val="50000"/>
              </a:sysClr>
            </a:solidFill>
            <a:prstDash val="solid"/>
          </a:ln>
          <a:effectLst/>
        </p:spPr>
      </p:cxnSp>
      <p:grpSp>
        <p:nvGrpSpPr>
          <p:cNvPr id="4" name="组合 3">
            <a:extLst>
              <a:ext uri="{FF2B5EF4-FFF2-40B4-BE49-F238E27FC236}">
                <a16:creationId xmlns:a16="http://schemas.microsoft.com/office/drawing/2014/main" id="{812893D0-FF7A-4199-9D3E-B2A8C1EFD40B}"/>
              </a:ext>
            </a:extLst>
          </p:cNvPr>
          <p:cNvGrpSpPr/>
          <p:nvPr userDrawn="1"/>
        </p:nvGrpSpPr>
        <p:grpSpPr>
          <a:xfrm>
            <a:off x="197686" y="174223"/>
            <a:ext cx="432048" cy="419531"/>
            <a:chOff x="298460" y="987574"/>
            <a:chExt cx="288032" cy="279687"/>
          </a:xfrm>
        </p:grpSpPr>
        <p:sp>
          <p:nvSpPr>
            <p:cNvPr id="5" name="矩形 4">
              <a:extLst>
                <a:ext uri="{FF2B5EF4-FFF2-40B4-BE49-F238E27FC236}">
                  <a16:creationId xmlns:a16="http://schemas.microsoft.com/office/drawing/2014/main" id="{41DC580B-5F6D-49F6-A8D6-85ECB2958392}"/>
                </a:ext>
              </a:extLst>
            </p:cNvPr>
            <p:cNvSpPr/>
            <p:nvPr/>
          </p:nvSpPr>
          <p:spPr>
            <a:xfrm>
              <a:off x="298460" y="987574"/>
              <a:ext cx="216024" cy="216024"/>
            </a:xfrm>
            <a:prstGeom prst="rect">
              <a:avLst/>
            </a:prstGeom>
            <a:noFill/>
            <a:ln w="12700" cap="flat" cmpd="sng" algn="ctr">
              <a:solidFill>
                <a:srgbClr val="0021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 name="矩形 5">
              <a:extLst>
                <a:ext uri="{FF2B5EF4-FFF2-40B4-BE49-F238E27FC236}">
                  <a16:creationId xmlns:a16="http://schemas.microsoft.com/office/drawing/2014/main" id="{1D9F8462-76C3-4197-8A4D-DF0B7B12B70F}"/>
                </a:ext>
              </a:extLst>
            </p:cNvPr>
            <p:cNvSpPr/>
            <p:nvPr/>
          </p:nvSpPr>
          <p:spPr>
            <a:xfrm>
              <a:off x="406472" y="1087241"/>
              <a:ext cx="180020" cy="180020"/>
            </a:xfrm>
            <a:prstGeom prst="rect">
              <a:avLst/>
            </a:prstGeom>
            <a:solidFill>
              <a:srgbClr val="0021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914400" indent="-914400" algn="ctr" rtl="0" fontAlgn="base">
        <a:spcBef>
          <a:spcPct val="0"/>
        </a:spcBef>
        <a:spcAft>
          <a:spcPct val="0"/>
        </a:spcAft>
        <a:defRPr sz="4400" kern="1200">
          <a:solidFill>
            <a:schemeClr val="tx1"/>
          </a:solidFill>
          <a:latin typeface="+mj-lt"/>
          <a:ea typeface="+mj-ea"/>
          <a:cs typeface="+mj-cs"/>
          <a:sym typeface="Impact" panose="020B0806030902050204" pitchFamily="34" charset="0"/>
        </a:defRPr>
      </a:lvl1pPr>
      <a:lvl2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2pPr>
      <a:lvl3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3pPr>
      <a:lvl4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4pPr>
      <a:lvl5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5pPr>
      <a:lvl6pPr marL="13716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6pPr>
      <a:lvl7pPr marL="18288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7pPr>
      <a:lvl8pPr marL="22860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8pPr>
      <a:lvl9pPr marL="27432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4.bin"/><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id="{0CB9FEF3-38DE-47C3-9F82-7A95556B0BEF}"/>
              </a:ext>
            </a:extLst>
          </p:cNvPr>
          <p:cNvSpPr/>
          <p:nvPr/>
        </p:nvSpPr>
        <p:spPr>
          <a:xfrm>
            <a:off x="-8936" y="1181530"/>
            <a:ext cx="5622133" cy="2349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TextBox 7">
            <a:extLst>
              <a:ext uri="{FF2B5EF4-FFF2-40B4-BE49-F238E27FC236}">
                <a16:creationId xmlns:a16="http://schemas.microsoft.com/office/drawing/2014/main" id="{2F7CFF1A-7AFF-4D5B-B4AD-A23211DAB3F0}"/>
              </a:ext>
            </a:extLst>
          </p:cNvPr>
          <p:cNvSpPr txBox="1"/>
          <p:nvPr/>
        </p:nvSpPr>
        <p:spPr>
          <a:xfrm>
            <a:off x="277530" y="1877663"/>
            <a:ext cx="5193854" cy="680860"/>
          </a:xfrm>
          <a:prstGeom prst="rect">
            <a:avLst/>
          </a:prstGeom>
          <a:noFill/>
        </p:spPr>
        <p:txBody>
          <a:bodyPr wrap="square" lIns="28925" tIns="14462" rIns="28925" bIns="14462" rtlCol="0">
            <a:spAutoFit/>
          </a:bodyPr>
          <a:lstStyle>
            <a:defPPr>
              <a:defRPr lang="zh-CN"/>
            </a:defPPr>
            <a:lvl1pPr>
              <a:defRPr sz="5000" b="1">
                <a:solidFill>
                  <a:schemeClr val="bg1"/>
                </a:solidFill>
                <a:latin typeface="+mn-ea"/>
                <a:ea typeface="+mn-ea"/>
              </a:defRPr>
            </a:lvl1pPr>
          </a:lstStyle>
          <a:p>
            <a:pPr algn="ctr">
              <a:lnSpc>
                <a:spcPct val="150000"/>
              </a:lnSpc>
            </a:pPr>
            <a:r>
              <a:rPr lang="zh-CN" altLang="en-US" sz="3200" spc="169" dirty="0">
                <a:latin typeface="微软雅黑" panose="020B0503020204020204" pitchFamily="34" charset="-122"/>
                <a:ea typeface="微软雅黑" panose="020B0503020204020204" pitchFamily="34" charset="-122"/>
              </a:rPr>
              <a:t>混凝土的耐久性</a:t>
            </a:r>
          </a:p>
        </p:txBody>
      </p:sp>
      <p:grpSp>
        <p:nvGrpSpPr>
          <p:cNvPr id="4" name="组合 3"/>
          <p:cNvGrpSpPr/>
          <p:nvPr/>
        </p:nvGrpSpPr>
        <p:grpSpPr>
          <a:xfrm>
            <a:off x="5616697" y="1187048"/>
            <a:ext cx="3527303" cy="2349000"/>
            <a:chOff x="5429543" y="1319603"/>
            <a:chExt cx="3714457" cy="2349000"/>
          </a:xfrm>
        </p:grpSpPr>
        <p:sp>
          <p:nvSpPr>
            <p:cNvPr id="39" name="矩形 38">
              <a:extLst>
                <a:ext uri="{FF2B5EF4-FFF2-40B4-BE49-F238E27FC236}">
                  <a16:creationId xmlns:a16="http://schemas.microsoft.com/office/drawing/2014/main" id="{BC735E92-AD86-4FEB-8F30-F1E939E07D5B}"/>
                </a:ext>
              </a:extLst>
            </p:cNvPr>
            <p:cNvSpPr/>
            <p:nvPr/>
          </p:nvSpPr>
          <p:spPr>
            <a:xfrm>
              <a:off x="5909903" y="1319603"/>
              <a:ext cx="3117394" cy="234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Picture 5">
              <a:extLst>
                <a:ext uri="{FF2B5EF4-FFF2-40B4-BE49-F238E27FC236}">
                  <a16:creationId xmlns:a16="http://schemas.microsoft.com/office/drawing/2014/main" id="{74E004FF-A216-4B48-87BE-6DEF79D7F3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543" y="1322205"/>
              <a:ext cx="1078112" cy="76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
              <a:extLst>
                <a:ext uri="{FF2B5EF4-FFF2-40B4-BE49-F238E27FC236}">
                  <a16:creationId xmlns:a16="http://schemas.microsoft.com/office/drawing/2014/main" id="{0F2BF692-AFD9-4D51-AA35-D4038D993F3A}"/>
                </a:ext>
              </a:extLst>
            </p:cNvPr>
            <p:cNvSpPr>
              <a:spLocks noChangeArrowheads="1"/>
            </p:cNvSpPr>
            <p:nvPr/>
          </p:nvSpPr>
          <p:spPr bwMode="auto">
            <a:xfrm>
              <a:off x="6525951" y="1323507"/>
              <a:ext cx="1077245" cy="76326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50"/>
            </a:p>
          </p:txBody>
        </p:sp>
        <p:pic>
          <p:nvPicPr>
            <p:cNvPr id="42" name="Picture 7">
              <a:extLst>
                <a:ext uri="{FF2B5EF4-FFF2-40B4-BE49-F238E27FC236}">
                  <a16:creationId xmlns:a16="http://schemas.microsoft.com/office/drawing/2014/main" id="{8B17DE09-01E1-4A76-A821-572771EB1B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00" y="1322205"/>
              <a:ext cx="1078112" cy="76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8">
              <a:extLst>
                <a:ext uri="{FF2B5EF4-FFF2-40B4-BE49-F238E27FC236}">
                  <a16:creationId xmlns:a16="http://schemas.microsoft.com/office/drawing/2014/main" id="{0016A04A-8FDA-4570-9962-C1C2AD8BFF03}"/>
                </a:ext>
              </a:extLst>
            </p:cNvPr>
            <p:cNvSpPr>
              <a:spLocks noChangeArrowheads="1"/>
            </p:cNvSpPr>
            <p:nvPr/>
          </p:nvSpPr>
          <p:spPr bwMode="auto">
            <a:xfrm>
              <a:off x="5447406" y="2114206"/>
              <a:ext cx="1077245" cy="76239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50"/>
            </a:p>
          </p:txBody>
        </p:sp>
        <p:pic>
          <p:nvPicPr>
            <p:cNvPr id="44" name="Picture 9">
              <a:extLst>
                <a:ext uri="{FF2B5EF4-FFF2-40B4-BE49-F238E27FC236}">
                  <a16:creationId xmlns:a16="http://schemas.microsoft.com/office/drawing/2014/main" id="{A89E6A99-D10F-4EEE-A7EE-7F9D039BFA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0553" y="2117458"/>
              <a:ext cx="1077245" cy="75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10">
              <a:extLst>
                <a:ext uri="{FF2B5EF4-FFF2-40B4-BE49-F238E27FC236}">
                  <a16:creationId xmlns:a16="http://schemas.microsoft.com/office/drawing/2014/main" id="{B19D61C8-AF70-4702-8AD3-87B871ED4C61}"/>
                </a:ext>
              </a:extLst>
            </p:cNvPr>
            <p:cNvSpPr>
              <a:spLocks noChangeArrowheads="1"/>
            </p:cNvSpPr>
            <p:nvPr/>
          </p:nvSpPr>
          <p:spPr bwMode="auto">
            <a:xfrm>
              <a:off x="7603625" y="2114206"/>
              <a:ext cx="1077245" cy="76239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50"/>
            </a:p>
          </p:txBody>
        </p:sp>
        <p:pic>
          <p:nvPicPr>
            <p:cNvPr id="46" name="Picture 11">
              <a:extLst>
                <a:ext uri="{FF2B5EF4-FFF2-40B4-BE49-F238E27FC236}">
                  <a16:creationId xmlns:a16="http://schemas.microsoft.com/office/drawing/2014/main" id="{3BA3ADB5-380A-42F8-9FE1-46A8DFD035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0485" y="2902735"/>
              <a:ext cx="1078112" cy="76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12">
              <a:extLst>
                <a:ext uri="{FF2B5EF4-FFF2-40B4-BE49-F238E27FC236}">
                  <a16:creationId xmlns:a16="http://schemas.microsoft.com/office/drawing/2014/main" id="{FA4C8749-5B33-4C9C-BB1E-4D5C61483CC5}"/>
                </a:ext>
              </a:extLst>
            </p:cNvPr>
            <p:cNvSpPr>
              <a:spLocks noChangeArrowheads="1"/>
            </p:cNvSpPr>
            <p:nvPr/>
          </p:nvSpPr>
          <p:spPr bwMode="auto">
            <a:xfrm>
              <a:off x="6536893" y="2906205"/>
              <a:ext cx="1077245" cy="76239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50"/>
            </a:p>
          </p:txBody>
        </p:sp>
        <p:pic>
          <p:nvPicPr>
            <p:cNvPr id="48" name="Picture 13">
              <a:extLst>
                <a:ext uri="{FF2B5EF4-FFF2-40B4-BE49-F238E27FC236}">
                  <a16:creationId xmlns:a16="http://schemas.microsoft.com/office/drawing/2014/main" id="{AF02BB87-83AB-48AC-9B3D-25FD4184D16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3700" y="2902735"/>
              <a:ext cx="1078112" cy="76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22">
              <a:extLst>
                <a:ext uri="{FF2B5EF4-FFF2-40B4-BE49-F238E27FC236}">
                  <a16:creationId xmlns:a16="http://schemas.microsoft.com/office/drawing/2014/main" id="{6F9584B6-4DD6-4D84-8634-7C932EB43079}"/>
                </a:ext>
              </a:extLst>
            </p:cNvPr>
            <p:cNvSpPr>
              <a:spLocks noChangeArrowheads="1"/>
            </p:cNvSpPr>
            <p:nvPr/>
          </p:nvSpPr>
          <p:spPr bwMode="auto">
            <a:xfrm>
              <a:off x="6545705" y="1612061"/>
              <a:ext cx="10132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zh-CN" altLang="en-US" sz="1600" b="1" dirty="0">
                  <a:solidFill>
                    <a:srgbClr val="C00000"/>
                  </a:solidFill>
                  <a:latin typeface="+mn-ea"/>
                  <a:ea typeface="+mn-ea"/>
                </a:rPr>
                <a:t>真</a:t>
              </a:r>
              <a:endParaRPr lang="zh-CN" altLang="zh-CN" sz="1600" b="1" dirty="0">
                <a:solidFill>
                  <a:srgbClr val="C00000"/>
                </a:solidFill>
                <a:latin typeface="+mn-ea"/>
                <a:ea typeface="+mn-ea"/>
              </a:endParaRPr>
            </a:p>
          </p:txBody>
        </p:sp>
        <p:sp>
          <p:nvSpPr>
            <p:cNvPr id="83" name="Rectangle 23">
              <a:extLst>
                <a:ext uri="{FF2B5EF4-FFF2-40B4-BE49-F238E27FC236}">
                  <a16:creationId xmlns:a16="http://schemas.microsoft.com/office/drawing/2014/main" id="{B6247E19-9CDD-40CA-BFAA-93131F44171E}"/>
                </a:ext>
              </a:extLst>
            </p:cNvPr>
            <p:cNvSpPr>
              <a:spLocks noChangeArrowheads="1"/>
            </p:cNvSpPr>
            <p:nvPr/>
          </p:nvSpPr>
          <p:spPr bwMode="auto">
            <a:xfrm>
              <a:off x="5466041" y="2355667"/>
              <a:ext cx="8877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zh-CN" altLang="en-US" sz="1600" b="1" dirty="0">
                  <a:solidFill>
                    <a:srgbClr val="C00000"/>
                  </a:solidFill>
                  <a:latin typeface="微软雅黑" panose="020B0503020204020204" pitchFamily="34" charset="-122"/>
                  <a:ea typeface="微软雅黑" panose="020B0503020204020204" pitchFamily="34" charset="-122"/>
                </a:rPr>
                <a:t>勇</a:t>
              </a:r>
              <a:endParaRPr lang="zh-CN" altLang="zh-CN" sz="1600" b="1" dirty="0">
                <a:solidFill>
                  <a:srgbClr val="C00000"/>
                </a:solidFill>
                <a:latin typeface="微软雅黑" panose="020B0503020204020204" pitchFamily="34" charset="-122"/>
                <a:ea typeface="微软雅黑" panose="020B0503020204020204" pitchFamily="34" charset="-122"/>
              </a:endParaRPr>
            </a:p>
          </p:txBody>
        </p:sp>
        <p:sp>
          <p:nvSpPr>
            <p:cNvPr id="84" name="Rectangle 24">
              <a:extLst>
                <a:ext uri="{FF2B5EF4-FFF2-40B4-BE49-F238E27FC236}">
                  <a16:creationId xmlns:a16="http://schemas.microsoft.com/office/drawing/2014/main" id="{7EC00C56-5A03-489D-B31C-53F2A858C479}"/>
                </a:ext>
              </a:extLst>
            </p:cNvPr>
            <p:cNvSpPr>
              <a:spLocks noChangeArrowheads="1"/>
            </p:cNvSpPr>
            <p:nvPr/>
          </p:nvSpPr>
          <p:spPr bwMode="auto">
            <a:xfrm>
              <a:off x="7711916" y="2350648"/>
              <a:ext cx="8597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zh-CN" altLang="en-US" sz="1600" b="1" dirty="0">
                  <a:solidFill>
                    <a:srgbClr val="C00000"/>
                  </a:solidFill>
                  <a:latin typeface="微软雅黑" panose="020B0503020204020204" pitchFamily="34" charset="-122"/>
                  <a:ea typeface="微软雅黑" panose="020B0503020204020204" pitchFamily="34" charset="-122"/>
                </a:rPr>
                <a:t>诚</a:t>
              </a:r>
              <a:endParaRPr lang="zh-CN" altLang="zh-CN" sz="1600" b="1" dirty="0">
                <a:solidFill>
                  <a:srgbClr val="C00000"/>
                </a:solidFill>
                <a:latin typeface="微软雅黑" panose="020B0503020204020204" pitchFamily="34" charset="-122"/>
                <a:ea typeface="微软雅黑" panose="020B0503020204020204" pitchFamily="34" charset="-122"/>
              </a:endParaRPr>
            </a:p>
          </p:txBody>
        </p:sp>
        <p:sp>
          <p:nvSpPr>
            <p:cNvPr id="85" name="Rectangle 25">
              <a:extLst>
                <a:ext uri="{FF2B5EF4-FFF2-40B4-BE49-F238E27FC236}">
                  <a16:creationId xmlns:a16="http://schemas.microsoft.com/office/drawing/2014/main" id="{3AB3B0D7-37CD-4A0E-B8B9-DA210058ADAE}"/>
                </a:ext>
              </a:extLst>
            </p:cNvPr>
            <p:cNvSpPr>
              <a:spLocks noChangeArrowheads="1"/>
            </p:cNvSpPr>
            <p:nvPr/>
          </p:nvSpPr>
          <p:spPr bwMode="auto">
            <a:xfrm>
              <a:off x="6521507" y="3163206"/>
              <a:ext cx="10812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zh-CN" altLang="en-US" sz="1600" b="1" dirty="0">
                  <a:solidFill>
                    <a:srgbClr val="C00000"/>
                  </a:solidFill>
                  <a:latin typeface="微软雅黑" panose="020B0503020204020204" pitchFamily="34" charset="-122"/>
                  <a:ea typeface="微软雅黑" panose="020B0503020204020204" pitchFamily="34" charset="-122"/>
                </a:rPr>
                <a:t>勤</a:t>
              </a:r>
              <a:endParaRPr lang="zh-CN" altLang="zh-CN" sz="1600" b="1" dirty="0">
                <a:solidFill>
                  <a:srgbClr val="C00000"/>
                </a:solidFill>
                <a:latin typeface="微软雅黑" panose="020B0503020204020204" pitchFamily="34" charset="-122"/>
                <a:ea typeface="微软雅黑" panose="020B0503020204020204" pitchFamily="34" charset="-122"/>
              </a:endParaRPr>
            </a:p>
          </p:txBody>
        </p:sp>
        <p:sp>
          <p:nvSpPr>
            <p:cNvPr id="86" name="矩形 85">
              <a:extLst>
                <a:ext uri="{FF2B5EF4-FFF2-40B4-BE49-F238E27FC236}">
                  <a16:creationId xmlns:a16="http://schemas.microsoft.com/office/drawing/2014/main" id="{205EF1CF-4FDB-4033-883E-2343AC7FE557}"/>
                </a:ext>
              </a:extLst>
            </p:cNvPr>
            <p:cNvSpPr/>
            <p:nvPr/>
          </p:nvSpPr>
          <p:spPr>
            <a:xfrm>
              <a:off x="8926324" y="1319603"/>
              <a:ext cx="217676" cy="2349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3401922" y="3771991"/>
            <a:ext cx="2445285" cy="1015663"/>
          </a:xfrm>
          <a:prstGeom prst="rect">
            <a:avLst/>
          </a:prstGeom>
        </p:spPr>
        <p:txBody>
          <a:bodyPr wrap="none">
            <a:spAutoFit/>
          </a:bodyPr>
          <a:lstStyle/>
          <a:p>
            <a:pPr algn="ctr">
              <a:lnSpc>
                <a:spcPct val="150000"/>
              </a:lnSpc>
            </a:pPr>
            <a:r>
              <a:rPr lang="zh-CN" altLang="en-US" sz="2000" b="1" spc="169" dirty="0">
                <a:solidFill>
                  <a:srgbClr val="C00000"/>
                </a:solidFill>
                <a:latin typeface="微软雅黑" panose="020B0503020204020204" pitchFamily="34" charset="-122"/>
                <a:ea typeface="微软雅黑" panose="020B0503020204020204" pitchFamily="34" charset="-122"/>
              </a:rPr>
              <a:t>   土木工程学院  </a:t>
            </a:r>
            <a:r>
              <a:rPr lang="en-US" altLang="zh-CN" sz="2000" b="1" spc="169" dirty="0">
                <a:solidFill>
                  <a:srgbClr val="C00000"/>
                </a:solidFill>
                <a:latin typeface="微软雅黑" panose="020B0503020204020204" pitchFamily="34" charset="-122"/>
                <a:ea typeface="微软雅黑" panose="020B0503020204020204" pitchFamily="34" charset="-122"/>
              </a:rPr>
              <a:t> </a:t>
            </a:r>
          </a:p>
          <a:p>
            <a:pPr algn="ctr">
              <a:lnSpc>
                <a:spcPct val="150000"/>
              </a:lnSpc>
            </a:pPr>
            <a:r>
              <a:rPr lang="en-US" altLang="zh-CN" sz="2000" b="1" spc="169" dirty="0">
                <a:solidFill>
                  <a:srgbClr val="C00000"/>
                </a:solidFill>
                <a:latin typeface="微软雅黑" panose="020B0503020204020204" pitchFamily="34" charset="-122"/>
                <a:ea typeface="微软雅黑" panose="020B0503020204020204" pitchFamily="34" charset="-122"/>
              </a:rPr>
              <a:t>2019.05</a:t>
            </a:r>
            <a:endParaRPr lang="zh-CN" altLang="en-US" sz="2000" b="1" dirty="0">
              <a:solidFill>
                <a:srgbClr val="C00000"/>
              </a:solidFill>
            </a:endParaRPr>
          </a:p>
        </p:txBody>
      </p:sp>
    </p:spTree>
    <p:extLst>
      <p:ext uri="{BB962C8B-B14F-4D97-AF65-F5344CB8AC3E}">
        <p14:creationId xmlns:p14="http://schemas.microsoft.com/office/powerpoint/2010/main" val="30129630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41718" y="759995"/>
            <a:ext cx="2745183" cy="461665"/>
          </a:xfrm>
          <a:prstGeom prst="rect">
            <a:avLst/>
          </a:prstGeom>
          <a:solidFill>
            <a:schemeClr val="bg1"/>
          </a:solidFill>
          <a:ln>
            <a:noFill/>
          </a:ln>
          <a:effectLst/>
        </p:spPr>
        <p:txBody>
          <a:bodyPr wrap="square">
            <a:spAutoFit/>
          </a:bodyPr>
          <a:lstStyle/>
          <a:p>
            <a:pPr>
              <a:spcBef>
                <a:spcPct val="50000"/>
              </a:spcBef>
            </a:pPr>
            <a:r>
              <a:rPr lang="en-US" altLang="zh-CN" sz="2400" dirty="0">
                <a:solidFill>
                  <a:srgbClr val="0070C0"/>
                </a:solidFill>
                <a:latin typeface="+mn-ea"/>
                <a:ea typeface="+mn-ea"/>
              </a:rPr>
              <a:t>4</a:t>
            </a:r>
            <a:r>
              <a:rPr lang="zh-CN" altLang="en-US" sz="2400" dirty="0">
                <a:solidFill>
                  <a:srgbClr val="0070C0"/>
                </a:solidFill>
                <a:latin typeface="+mn-ea"/>
                <a:ea typeface="+mn-ea"/>
              </a:rPr>
              <a:t>、混凝土的碳化</a:t>
            </a:r>
          </a:p>
        </p:txBody>
      </p:sp>
      <p:sp>
        <p:nvSpPr>
          <p:cNvPr id="64515" name="Text Box 3"/>
          <p:cNvSpPr txBox="1">
            <a:spLocks noChangeArrowheads="1"/>
          </p:cNvSpPr>
          <p:nvPr/>
        </p:nvSpPr>
        <p:spPr bwMode="auto">
          <a:xfrm>
            <a:off x="431723" y="1222238"/>
            <a:ext cx="8235549" cy="373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defRPr kumimoji="1" sz="2400">
                <a:solidFill>
                  <a:schemeClr val="tx1"/>
                </a:solidFill>
                <a:latin typeface="Times New Roman" panose="02020603050405020304" pitchFamily="18" charset="0"/>
                <a:ea typeface="宋体" panose="02010600030101010101" pitchFamily="2" charset="-122"/>
              </a:defRPr>
            </a:lvl1pPr>
            <a:lvl2pPr marL="57150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spcBef>
                <a:spcPct val="30000"/>
              </a:spcBef>
            </a:pPr>
            <a:r>
              <a:rPr lang="en-US" altLang="zh-CN" sz="2000" dirty="0">
                <a:solidFill>
                  <a:srgbClr val="FF33CC"/>
                </a:solidFill>
                <a:effectLst>
                  <a:outerShdw blurRad="38100" dist="38100" dir="2700000" algn="tl">
                    <a:srgbClr val="C0C0C0"/>
                  </a:outerShdw>
                </a:effectLst>
                <a:latin typeface="+mn-ea"/>
                <a:ea typeface="+mn-ea"/>
              </a:rPr>
              <a:t>◆  </a:t>
            </a:r>
            <a:r>
              <a:rPr lang="zh-CN" altLang="en-US" sz="2000" dirty="0">
                <a:solidFill>
                  <a:srgbClr val="FF3300"/>
                </a:solidFill>
                <a:latin typeface="+mn-ea"/>
                <a:ea typeface="+mn-ea"/>
              </a:rPr>
              <a:t>混凝土中碱性物质</a:t>
            </a:r>
            <a:r>
              <a:rPr lang="zh-CN" altLang="en-US" sz="2000" dirty="0">
                <a:solidFill>
                  <a:schemeClr val="accent2"/>
                </a:solidFill>
                <a:latin typeface="+mn-ea"/>
                <a:ea typeface="+mn-ea"/>
              </a:rPr>
              <a:t>（</a:t>
            </a:r>
            <a:r>
              <a:rPr lang="en-US" altLang="zh-CN" sz="2000" dirty="0">
                <a:solidFill>
                  <a:schemeClr val="accent2"/>
                </a:solidFill>
                <a:latin typeface="+mn-ea"/>
                <a:ea typeface="+mn-ea"/>
              </a:rPr>
              <a:t>Ca(OH)</a:t>
            </a:r>
            <a:r>
              <a:rPr lang="en-US" altLang="zh-CN" sz="2000" baseline="-25000" dirty="0">
                <a:solidFill>
                  <a:schemeClr val="accent2"/>
                </a:solidFill>
                <a:latin typeface="+mn-ea"/>
                <a:ea typeface="+mn-ea"/>
              </a:rPr>
              <a:t>2</a:t>
            </a:r>
            <a:r>
              <a:rPr lang="zh-CN" altLang="en-US" sz="2000" dirty="0">
                <a:solidFill>
                  <a:schemeClr val="accent2"/>
                </a:solidFill>
                <a:latin typeface="+mn-ea"/>
                <a:ea typeface="+mn-ea"/>
              </a:rPr>
              <a:t>）</a:t>
            </a:r>
            <a:r>
              <a:rPr lang="zh-CN" altLang="en-US" sz="2000" dirty="0">
                <a:latin typeface="+mn-ea"/>
                <a:ea typeface="+mn-ea"/>
              </a:rPr>
              <a:t>使混凝土内的钢筋表明形成氧化膜，它能有效地保护钢筋，防止钢筋锈蚀。</a:t>
            </a:r>
            <a:endParaRPr lang="zh-CN" altLang="en-US" sz="2000" dirty="0">
              <a:solidFill>
                <a:srgbClr val="FF3300"/>
              </a:solidFill>
              <a:latin typeface="+mn-ea"/>
              <a:ea typeface="+mn-ea"/>
            </a:endParaRPr>
          </a:p>
          <a:p>
            <a:pPr>
              <a:lnSpc>
                <a:spcPct val="110000"/>
              </a:lnSpc>
              <a:spcBef>
                <a:spcPct val="30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latin typeface="+mn-ea"/>
                <a:ea typeface="+mn-ea"/>
              </a:rPr>
              <a:t>但由于大气中的二氧化碳（</a:t>
            </a:r>
            <a:r>
              <a:rPr lang="en-US" altLang="zh-CN" sz="2000" dirty="0">
                <a:latin typeface="+mn-ea"/>
                <a:ea typeface="+mn-ea"/>
              </a:rPr>
              <a:t>CO</a:t>
            </a:r>
            <a:r>
              <a:rPr lang="en-US" altLang="zh-CN" sz="2000" baseline="-25000" dirty="0">
                <a:latin typeface="+mn-ea"/>
                <a:ea typeface="+mn-ea"/>
              </a:rPr>
              <a:t>2</a:t>
            </a:r>
            <a:r>
              <a:rPr lang="zh-CN" altLang="en-US" sz="2000" dirty="0">
                <a:latin typeface="+mn-ea"/>
                <a:ea typeface="+mn-ea"/>
              </a:rPr>
              <a:t>）与混凝土中的碱性物质发生反应，</a:t>
            </a:r>
            <a:r>
              <a:rPr lang="zh-CN" altLang="en-US" sz="2000" dirty="0">
                <a:solidFill>
                  <a:schemeClr val="accent2"/>
                </a:solidFill>
                <a:latin typeface="+mn-ea"/>
                <a:ea typeface="+mn-ea"/>
              </a:rPr>
              <a:t>使混凝土的</a:t>
            </a:r>
            <a:r>
              <a:rPr lang="en-US" altLang="zh-CN" sz="2000" dirty="0">
                <a:solidFill>
                  <a:schemeClr val="accent2"/>
                </a:solidFill>
                <a:latin typeface="+mn-ea"/>
                <a:ea typeface="+mn-ea"/>
              </a:rPr>
              <a:t>pH</a:t>
            </a:r>
            <a:r>
              <a:rPr lang="zh-CN" altLang="en-US" sz="2000" dirty="0">
                <a:solidFill>
                  <a:schemeClr val="accent2"/>
                </a:solidFill>
                <a:latin typeface="+mn-ea"/>
                <a:ea typeface="+mn-ea"/>
              </a:rPr>
              <a:t>值降低</a:t>
            </a:r>
            <a:r>
              <a:rPr lang="zh-CN" altLang="en-US" sz="2000" dirty="0">
                <a:latin typeface="+mn-ea"/>
                <a:ea typeface="+mn-ea"/>
              </a:rPr>
              <a:t>。其他物质，如</a:t>
            </a:r>
            <a:r>
              <a:rPr lang="en-US" altLang="zh-CN" sz="2000" dirty="0">
                <a:latin typeface="+mn-ea"/>
                <a:ea typeface="+mn-ea"/>
              </a:rPr>
              <a:t>SO</a:t>
            </a:r>
            <a:r>
              <a:rPr lang="en-US" altLang="zh-CN" sz="2000" baseline="-25000" dirty="0">
                <a:latin typeface="+mn-ea"/>
                <a:ea typeface="+mn-ea"/>
              </a:rPr>
              <a:t>2</a:t>
            </a:r>
            <a:r>
              <a:rPr lang="zh-CN" altLang="en-US" sz="2000" dirty="0">
                <a:latin typeface="+mn-ea"/>
                <a:ea typeface="+mn-ea"/>
              </a:rPr>
              <a:t>、</a:t>
            </a:r>
            <a:r>
              <a:rPr lang="en-US" altLang="zh-CN" sz="2000" dirty="0">
                <a:latin typeface="+mn-ea"/>
                <a:ea typeface="+mn-ea"/>
              </a:rPr>
              <a:t>H</a:t>
            </a:r>
            <a:r>
              <a:rPr lang="en-US" altLang="zh-CN" sz="2000" baseline="-25000" dirty="0">
                <a:latin typeface="+mn-ea"/>
                <a:ea typeface="+mn-ea"/>
              </a:rPr>
              <a:t>2</a:t>
            </a:r>
            <a:r>
              <a:rPr lang="en-US" altLang="zh-CN" sz="2000" dirty="0">
                <a:latin typeface="+mn-ea"/>
                <a:ea typeface="+mn-ea"/>
              </a:rPr>
              <a:t>S</a:t>
            </a:r>
            <a:r>
              <a:rPr lang="zh-CN" altLang="en-US" sz="2000" dirty="0">
                <a:latin typeface="+mn-ea"/>
                <a:ea typeface="+mn-ea"/>
              </a:rPr>
              <a:t>，也能与混凝土中的碱性物质发生类似的反应，使混凝土的</a:t>
            </a:r>
            <a:r>
              <a:rPr lang="en-US" altLang="zh-CN" sz="2000" dirty="0">
                <a:latin typeface="+mn-ea"/>
                <a:ea typeface="+mn-ea"/>
              </a:rPr>
              <a:t>pH</a:t>
            </a:r>
            <a:r>
              <a:rPr lang="zh-CN" altLang="en-US" sz="2000" dirty="0">
                <a:latin typeface="+mn-ea"/>
                <a:ea typeface="+mn-ea"/>
              </a:rPr>
              <a:t>值降低，这就是混凝土的碳化。</a:t>
            </a:r>
          </a:p>
          <a:p>
            <a:pPr>
              <a:lnSpc>
                <a:spcPct val="110000"/>
              </a:lnSpc>
              <a:spcBef>
                <a:spcPct val="30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solidFill>
                  <a:schemeClr val="accent2"/>
                </a:solidFill>
                <a:latin typeface="+mn-ea"/>
                <a:ea typeface="+mn-ea"/>
              </a:rPr>
              <a:t>当混凝土保护层被碳化到钢筋表面时</a:t>
            </a:r>
            <a:r>
              <a:rPr lang="zh-CN" altLang="en-US" sz="2000" dirty="0">
                <a:latin typeface="+mn-ea"/>
                <a:ea typeface="+mn-ea"/>
              </a:rPr>
              <a:t>，将破坏钢筋表面的氧化膜，引起钢筋的锈蚀。此外，碳化还会加剧混凝土的收缩，可导致混凝土的开裂。</a:t>
            </a:r>
          </a:p>
          <a:p>
            <a:pPr>
              <a:lnSpc>
                <a:spcPct val="110000"/>
              </a:lnSpc>
              <a:spcBef>
                <a:spcPct val="30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latin typeface="+mn-ea"/>
                <a:ea typeface="+mn-ea"/>
              </a:rPr>
              <a:t>因此，</a:t>
            </a:r>
            <a:r>
              <a:rPr lang="zh-CN" altLang="en-US" sz="2000" dirty="0">
                <a:solidFill>
                  <a:srgbClr val="FF3300"/>
                </a:solidFill>
                <a:latin typeface="+mn-ea"/>
                <a:ea typeface="+mn-ea"/>
              </a:rPr>
              <a:t>混凝土的碳化是混凝土结构耐久性的重要问题</a:t>
            </a:r>
            <a:r>
              <a:rPr lang="zh-CN" altLang="en-US" sz="2000" dirty="0">
                <a:latin typeface="+mn-ea"/>
                <a:ea typeface="+mn-ea"/>
              </a:rPr>
              <a:t>。</a:t>
            </a:r>
          </a:p>
        </p:txBody>
      </p:sp>
      <p:sp>
        <p:nvSpPr>
          <p:cNvPr id="7" name="矩形 6"/>
          <p:cNvSpPr/>
          <p:nvPr/>
        </p:nvSpPr>
        <p:spPr>
          <a:xfrm>
            <a:off x="746745" y="141588"/>
            <a:ext cx="3877985" cy="461665"/>
          </a:xfrm>
          <a:prstGeom prst="rect">
            <a:avLst/>
          </a:prstGeom>
        </p:spPr>
        <p:txBody>
          <a:bodyPr wrap="none">
            <a:spAutoFit/>
          </a:bodyPr>
          <a:lstStyle/>
          <a:p>
            <a:pPr fontAlgn="auto">
              <a:spcBef>
                <a:spcPct val="20000"/>
              </a:spcBef>
              <a:spcAft>
                <a:spcPts val="0"/>
              </a:spcAft>
            </a:pPr>
            <a:r>
              <a:rPr lang="zh-CN" altLang="en-US" sz="2400" b="1" dirty="0">
                <a:solidFill>
                  <a:schemeClr val="tx1">
                    <a:lumMod val="75000"/>
                    <a:lumOff val="25000"/>
                  </a:schemeClr>
                </a:solidFill>
                <a:latin typeface="+mn-ea"/>
                <a:ea typeface="+mn-ea"/>
              </a:rPr>
              <a:t>混凝土结构耐久性主要指标</a:t>
            </a:r>
          </a:p>
        </p:txBody>
      </p:sp>
    </p:spTree>
    <p:extLst>
      <p:ext uri="{BB962C8B-B14F-4D97-AF65-F5344CB8AC3E}">
        <p14:creationId xmlns:p14="http://schemas.microsoft.com/office/powerpoint/2010/main" val="3989925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left)">
                                      <p:cBhvr>
                                        <p:cTn id="7" dur="75"/>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wipe(left)">
                                      <p:cBhvr>
                                        <p:cTn id="12" dur="75"/>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wipe(left)">
                                      <p:cBhvr>
                                        <p:cTn id="17" dur="75"/>
                                        <p:tgtEl>
                                          <p:spTgt spid="645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wipe(left)">
                                      <p:cBhvr>
                                        <p:cTn id="22" dur="75"/>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355336" y="2076717"/>
            <a:ext cx="832555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defRPr kumimoji="1" sz="2400">
                <a:solidFill>
                  <a:schemeClr val="tx1"/>
                </a:solidFill>
                <a:latin typeface="Times New Roman" panose="02020603050405020304" pitchFamily="18" charset="0"/>
                <a:ea typeface="宋体" panose="02010600030101010101" pitchFamily="2" charset="-122"/>
              </a:defRPr>
            </a:lvl1pPr>
            <a:lvl2pPr marL="57150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spcBef>
                <a:spcPct val="15000"/>
              </a:spcBef>
            </a:pPr>
            <a:r>
              <a:rPr lang="en-US" altLang="zh-CN" sz="1600" dirty="0">
                <a:solidFill>
                  <a:schemeClr val="accent2"/>
                </a:solidFill>
                <a:latin typeface="+mn-ea"/>
                <a:ea typeface="+mn-ea"/>
              </a:rPr>
              <a:t>[1] </a:t>
            </a:r>
            <a:r>
              <a:rPr lang="zh-CN" altLang="en-US" sz="1600" dirty="0">
                <a:solidFill>
                  <a:schemeClr val="accent2"/>
                </a:solidFill>
                <a:latin typeface="+mn-ea"/>
                <a:ea typeface="+mn-ea"/>
              </a:rPr>
              <a:t>环境因素</a:t>
            </a:r>
            <a:endParaRPr lang="zh-CN" altLang="en-US" sz="1600" dirty="0">
              <a:latin typeface="+mn-ea"/>
              <a:ea typeface="+mn-ea"/>
            </a:endParaRPr>
          </a:p>
          <a:p>
            <a:pPr>
              <a:lnSpc>
                <a:spcPct val="110000"/>
              </a:lnSpc>
              <a:spcBef>
                <a:spcPct val="15000"/>
              </a:spcBef>
            </a:pPr>
            <a:r>
              <a:rPr lang="zh-CN" altLang="en-US" sz="1600" dirty="0">
                <a:solidFill>
                  <a:srgbClr val="FF33CC"/>
                </a:solidFill>
                <a:effectLst>
                  <a:outerShdw blurRad="38100" dist="38100" dir="2700000" algn="tl">
                    <a:srgbClr val="C0C0C0"/>
                  </a:outerShdw>
                </a:effectLst>
                <a:latin typeface="+mn-ea"/>
                <a:ea typeface="+mn-ea"/>
              </a:rPr>
              <a:t>◆  </a:t>
            </a:r>
            <a:r>
              <a:rPr lang="zh-CN" altLang="en-US" sz="1600" dirty="0">
                <a:solidFill>
                  <a:srgbClr val="FF0000"/>
                </a:solidFill>
                <a:latin typeface="+mn-ea"/>
                <a:ea typeface="+mn-ea"/>
              </a:rPr>
              <a:t>碳化速度</a:t>
            </a:r>
            <a:r>
              <a:rPr lang="zh-CN" altLang="en-US" sz="1600" dirty="0">
                <a:latin typeface="+mn-ea"/>
                <a:ea typeface="+mn-ea"/>
              </a:rPr>
              <a:t>主要取决于空气中的</a:t>
            </a:r>
            <a:r>
              <a:rPr lang="en-US" altLang="zh-CN" sz="1600" dirty="0">
                <a:solidFill>
                  <a:srgbClr val="FF3300"/>
                </a:solidFill>
                <a:latin typeface="+mn-ea"/>
                <a:ea typeface="+mn-ea"/>
              </a:rPr>
              <a:t>CO</a:t>
            </a:r>
            <a:r>
              <a:rPr lang="en-US" altLang="zh-CN" sz="1600" baseline="-25000" dirty="0">
                <a:solidFill>
                  <a:srgbClr val="FF3300"/>
                </a:solidFill>
                <a:latin typeface="+mn-ea"/>
                <a:ea typeface="+mn-ea"/>
              </a:rPr>
              <a:t>2</a:t>
            </a:r>
            <a:r>
              <a:rPr lang="zh-CN" altLang="en-US" sz="1600" dirty="0">
                <a:solidFill>
                  <a:srgbClr val="FF3300"/>
                </a:solidFill>
                <a:latin typeface="+mn-ea"/>
                <a:ea typeface="+mn-ea"/>
              </a:rPr>
              <a:t>浓度</a:t>
            </a:r>
            <a:r>
              <a:rPr lang="zh-CN" altLang="en-US" sz="1600" dirty="0">
                <a:latin typeface="+mn-ea"/>
                <a:ea typeface="+mn-ea"/>
              </a:rPr>
              <a:t>和向混凝土中的</a:t>
            </a:r>
            <a:r>
              <a:rPr lang="zh-CN" altLang="en-US" sz="1600" dirty="0">
                <a:solidFill>
                  <a:srgbClr val="FF3300"/>
                </a:solidFill>
                <a:latin typeface="+mn-ea"/>
                <a:ea typeface="+mn-ea"/>
              </a:rPr>
              <a:t>扩散速度</a:t>
            </a:r>
            <a:r>
              <a:rPr lang="zh-CN" altLang="en-US" sz="1600" dirty="0">
                <a:latin typeface="+mn-ea"/>
                <a:ea typeface="+mn-ea"/>
              </a:rPr>
              <a:t>。空气中的</a:t>
            </a:r>
            <a:r>
              <a:rPr lang="en-US" altLang="zh-CN" sz="1600" dirty="0">
                <a:latin typeface="+mn-ea"/>
                <a:ea typeface="+mn-ea"/>
              </a:rPr>
              <a:t>CO</a:t>
            </a:r>
            <a:r>
              <a:rPr lang="en-US" altLang="zh-CN" sz="1600" baseline="-25000" dirty="0">
                <a:latin typeface="+mn-ea"/>
                <a:ea typeface="+mn-ea"/>
              </a:rPr>
              <a:t>2</a:t>
            </a:r>
            <a:r>
              <a:rPr lang="zh-CN" altLang="en-US" sz="1600" dirty="0">
                <a:latin typeface="+mn-ea"/>
                <a:ea typeface="+mn-ea"/>
              </a:rPr>
              <a:t>浓度大，混凝土内外</a:t>
            </a:r>
            <a:r>
              <a:rPr lang="en-US" altLang="zh-CN" sz="1600" dirty="0">
                <a:latin typeface="+mn-ea"/>
                <a:ea typeface="+mn-ea"/>
              </a:rPr>
              <a:t>CO</a:t>
            </a:r>
            <a:r>
              <a:rPr lang="en-US" altLang="zh-CN" sz="1600" baseline="-25000" dirty="0">
                <a:latin typeface="+mn-ea"/>
                <a:ea typeface="+mn-ea"/>
              </a:rPr>
              <a:t>2</a:t>
            </a:r>
            <a:r>
              <a:rPr lang="zh-CN" altLang="en-US" sz="1600" dirty="0">
                <a:latin typeface="+mn-ea"/>
                <a:ea typeface="+mn-ea"/>
              </a:rPr>
              <a:t>浓度梯度也愈大，因而</a:t>
            </a:r>
            <a:r>
              <a:rPr lang="en-US" altLang="zh-CN" sz="1600" dirty="0">
                <a:latin typeface="+mn-ea"/>
                <a:ea typeface="+mn-ea"/>
              </a:rPr>
              <a:t>CO</a:t>
            </a:r>
            <a:r>
              <a:rPr lang="en-US" altLang="zh-CN" sz="1600" baseline="-25000" dirty="0">
                <a:latin typeface="+mn-ea"/>
                <a:ea typeface="+mn-ea"/>
              </a:rPr>
              <a:t>2</a:t>
            </a:r>
            <a:r>
              <a:rPr lang="zh-CN" altLang="en-US" sz="1600" dirty="0">
                <a:latin typeface="+mn-ea"/>
                <a:ea typeface="+mn-ea"/>
              </a:rPr>
              <a:t>向混凝土内的渗透速度快，碳化反应也快。</a:t>
            </a:r>
          </a:p>
          <a:p>
            <a:pPr>
              <a:lnSpc>
                <a:spcPct val="110000"/>
              </a:lnSpc>
              <a:spcBef>
                <a:spcPct val="15000"/>
              </a:spcBef>
            </a:pPr>
            <a:r>
              <a:rPr lang="zh-CN" altLang="en-US" sz="1600" dirty="0">
                <a:solidFill>
                  <a:srgbClr val="FF33CC"/>
                </a:solidFill>
                <a:effectLst>
                  <a:outerShdw blurRad="38100" dist="38100" dir="2700000" algn="tl">
                    <a:srgbClr val="C0C0C0"/>
                  </a:outerShdw>
                </a:effectLst>
                <a:latin typeface="+mn-ea"/>
                <a:ea typeface="+mn-ea"/>
              </a:rPr>
              <a:t>◆  </a:t>
            </a:r>
            <a:r>
              <a:rPr lang="zh-CN" altLang="en-US" sz="1600" dirty="0">
                <a:solidFill>
                  <a:srgbClr val="FF3300"/>
                </a:solidFill>
                <a:latin typeface="+mn-ea"/>
                <a:ea typeface="+mn-ea"/>
              </a:rPr>
              <a:t>空气湿度</a:t>
            </a:r>
            <a:r>
              <a:rPr lang="zh-CN" altLang="en-US" sz="1600" dirty="0">
                <a:latin typeface="+mn-ea"/>
                <a:ea typeface="+mn-ea"/>
              </a:rPr>
              <a:t>和</a:t>
            </a:r>
            <a:r>
              <a:rPr lang="zh-CN" altLang="en-US" sz="1600" dirty="0">
                <a:solidFill>
                  <a:srgbClr val="FF3300"/>
                </a:solidFill>
                <a:latin typeface="+mn-ea"/>
                <a:ea typeface="+mn-ea"/>
              </a:rPr>
              <a:t>温度</a:t>
            </a:r>
            <a:r>
              <a:rPr lang="zh-CN" altLang="en-US" sz="1600" dirty="0">
                <a:latin typeface="+mn-ea"/>
                <a:ea typeface="+mn-ea"/>
              </a:rPr>
              <a:t>对碳化反应速度有较大影响。因为碳化反应要产生水份向外扩散，</a:t>
            </a:r>
            <a:r>
              <a:rPr lang="zh-CN" altLang="en-US" sz="1600" dirty="0">
                <a:solidFill>
                  <a:schemeClr val="accent2"/>
                </a:solidFill>
                <a:latin typeface="+mn-ea"/>
                <a:ea typeface="+mn-ea"/>
              </a:rPr>
              <a:t>湿度越大，水份扩散越慢</a:t>
            </a:r>
            <a:r>
              <a:rPr lang="zh-CN" altLang="en-US" sz="1600" dirty="0">
                <a:latin typeface="+mn-ea"/>
                <a:ea typeface="+mn-ea"/>
              </a:rPr>
              <a:t>。当空气相对湿度大于</a:t>
            </a:r>
            <a:r>
              <a:rPr lang="en-US" altLang="zh-CN" sz="1600" dirty="0">
                <a:latin typeface="+mn-ea"/>
                <a:ea typeface="+mn-ea"/>
              </a:rPr>
              <a:t>80%</a:t>
            </a:r>
            <a:r>
              <a:rPr lang="zh-CN" altLang="en-US" sz="1600" dirty="0">
                <a:latin typeface="+mn-ea"/>
                <a:ea typeface="+mn-ea"/>
              </a:rPr>
              <a:t>，碳化反应的附加水份几乎无法向外扩散，使碳化反应大大降低。</a:t>
            </a:r>
          </a:p>
          <a:p>
            <a:pPr>
              <a:lnSpc>
                <a:spcPct val="110000"/>
              </a:lnSpc>
              <a:spcBef>
                <a:spcPct val="15000"/>
              </a:spcBef>
            </a:pPr>
            <a:r>
              <a:rPr lang="zh-CN" altLang="en-US" sz="1600" dirty="0">
                <a:solidFill>
                  <a:srgbClr val="FF33CC"/>
                </a:solidFill>
                <a:effectLst>
                  <a:outerShdw blurRad="38100" dist="38100" dir="2700000" algn="tl">
                    <a:srgbClr val="C0C0C0"/>
                  </a:outerShdw>
                </a:effectLst>
                <a:latin typeface="+mn-ea"/>
                <a:ea typeface="+mn-ea"/>
              </a:rPr>
              <a:t>◆  </a:t>
            </a:r>
            <a:r>
              <a:rPr lang="zh-CN" altLang="en-US" sz="1600" dirty="0">
                <a:solidFill>
                  <a:schemeClr val="accent2"/>
                </a:solidFill>
                <a:latin typeface="+mn-ea"/>
                <a:ea typeface="+mn-ea"/>
              </a:rPr>
              <a:t>而在极干燥环境下</a:t>
            </a:r>
            <a:r>
              <a:rPr lang="zh-CN" altLang="en-US" sz="1600" dirty="0">
                <a:latin typeface="+mn-ea"/>
                <a:ea typeface="+mn-ea"/>
              </a:rPr>
              <a:t>，空气中的</a:t>
            </a:r>
            <a:r>
              <a:rPr lang="en-US" altLang="zh-CN" sz="1600" dirty="0">
                <a:latin typeface="+mn-ea"/>
                <a:ea typeface="+mn-ea"/>
              </a:rPr>
              <a:t>CO</a:t>
            </a:r>
            <a:r>
              <a:rPr lang="en-US" altLang="zh-CN" sz="1600" baseline="-25000" dirty="0">
                <a:latin typeface="+mn-ea"/>
                <a:ea typeface="+mn-ea"/>
              </a:rPr>
              <a:t>2</a:t>
            </a:r>
            <a:r>
              <a:rPr lang="zh-CN" altLang="en-US" sz="1600" dirty="0">
                <a:latin typeface="+mn-ea"/>
                <a:ea typeface="+mn-ea"/>
              </a:rPr>
              <a:t>无法溶于混凝土中的孔隙水中，碳化反应也无法进行。</a:t>
            </a:r>
          </a:p>
          <a:p>
            <a:pPr>
              <a:lnSpc>
                <a:spcPct val="110000"/>
              </a:lnSpc>
              <a:spcBef>
                <a:spcPct val="15000"/>
              </a:spcBef>
            </a:pPr>
            <a:r>
              <a:rPr lang="zh-CN" altLang="en-US" sz="1600" dirty="0">
                <a:solidFill>
                  <a:srgbClr val="FF33CC"/>
                </a:solidFill>
                <a:effectLst>
                  <a:outerShdw blurRad="38100" dist="38100" dir="2700000" algn="tl">
                    <a:srgbClr val="C0C0C0"/>
                  </a:outerShdw>
                </a:effectLst>
                <a:latin typeface="+mn-ea"/>
                <a:ea typeface="+mn-ea"/>
              </a:rPr>
              <a:t>◆  </a:t>
            </a:r>
            <a:r>
              <a:rPr lang="zh-CN" altLang="en-US" sz="1600" dirty="0">
                <a:latin typeface="+mn-ea"/>
                <a:ea typeface="+mn-ea"/>
              </a:rPr>
              <a:t>试验表明，当混凝土周围介质的</a:t>
            </a:r>
            <a:r>
              <a:rPr lang="zh-CN" altLang="en-US" sz="1600" dirty="0">
                <a:solidFill>
                  <a:srgbClr val="FF3300"/>
                </a:solidFill>
                <a:latin typeface="+mn-ea"/>
                <a:ea typeface="+mn-ea"/>
              </a:rPr>
              <a:t>相对湿度为</a:t>
            </a:r>
            <a:r>
              <a:rPr lang="en-US" altLang="zh-CN" sz="1600" dirty="0">
                <a:solidFill>
                  <a:srgbClr val="FF3300"/>
                </a:solidFill>
                <a:latin typeface="+mn-ea"/>
                <a:ea typeface="+mn-ea"/>
              </a:rPr>
              <a:t>50%~75%</a:t>
            </a:r>
            <a:r>
              <a:rPr lang="zh-CN" altLang="en-US" sz="1600" dirty="0">
                <a:solidFill>
                  <a:srgbClr val="FF3300"/>
                </a:solidFill>
                <a:latin typeface="+mn-ea"/>
                <a:ea typeface="+mn-ea"/>
              </a:rPr>
              <a:t>时</a:t>
            </a:r>
            <a:r>
              <a:rPr lang="zh-CN" altLang="en-US" sz="1600" dirty="0">
                <a:latin typeface="+mn-ea"/>
                <a:ea typeface="+mn-ea"/>
              </a:rPr>
              <a:t>，</a:t>
            </a:r>
            <a:r>
              <a:rPr lang="zh-CN" altLang="en-US" sz="1600" dirty="0">
                <a:solidFill>
                  <a:srgbClr val="FF3300"/>
                </a:solidFill>
                <a:latin typeface="+mn-ea"/>
                <a:ea typeface="+mn-ea"/>
              </a:rPr>
              <a:t>混凝土碳化速度最快</a:t>
            </a:r>
            <a:r>
              <a:rPr lang="zh-CN" altLang="en-US" sz="1600" dirty="0">
                <a:latin typeface="+mn-ea"/>
                <a:ea typeface="+mn-ea"/>
              </a:rPr>
              <a:t>。环境温度越高，碳化的化学反应速度越快，且</a:t>
            </a:r>
            <a:r>
              <a:rPr lang="en-US" altLang="zh-CN" sz="1600" dirty="0">
                <a:latin typeface="+mn-ea"/>
                <a:ea typeface="+mn-ea"/>
              </a:rPr>
              <a:t>CO</a:t>
            </a:r>
            <a:r>
              <a:rPr lang="en-US" altLang="zh-CN" sz="1600" baseline="-25000" dirty="0">
                <a:latin typeface="+mn-ea"/>
                <a:ea typeface="+mn-ea"/>
              </a:rPr>
              <a:t>2</a:t>
            </a:r>
            <a:r>
              <a:rPr lang="zh-CN" altLang="en-US" sz="1600" dirty="0">
                <a:latin typeface="+mn-ea"/>
                <a:ea typeface="+mn-ea"/>
              </a:rPr>
              <a:t>向混凝土内的扩散速度也越快。</a:t>
            </a:r>
          </a:p>
        </p:txBody>
      </p:sp>
      <p:sp>
        <p:nvSpPr>
          <p:cNvPr id="5" name="矩形 4"/>
          <p:cNvSpPr/>
          <p:nvPr/>
        </p:nvSpPr>
        <p:spPr>
          <a:xfrm>
            <a:off x="746745" y="141588"/>
            <a:ext cx="3262432" cy="461665"/>
          </a:xfrm>
          <a:prstGeom prst="rect">
            <a:avLst/>
          </a:prstGeom>
        </p:spPr>
        <p:txBody>
          <a:bodyPr wrap="none">
            <a:spAutoFit/>
          </a:bodyPr>
          <a:lstStyle/>
          <a:p>
            <a:pPr fontAlgn="auto">
              <a:spcBef>
                <a:spcPct val="20000"/>
              </a:spcBef>
              <a:spcAft>
                <a:spcPts val="0"/>
              </a:spcAft>
            </a:pPr>
            <a:r>
              <a:rPr lang="zh-CN" altLang="en-US" sz="2400" b="1" dirty="0">
                <a:solidFill>
                  <a:schemeClr val="tx1">
                    <a:lumMod val="75000"/>
                    <a:lumOff val="25000"/>
                  </a:schemeClr>
                </a:solidFill>
                <a:latin typeface="+mn-ea"/>
                <a:ea typeface="+mn-ea"/>
              </a:rPr>
              <a:t>影响混凝土碳化的因素</a:t>
            </a:r>
          </a:p>
        </p:txBody>
      </p:sp>
      <p:sp>
        <p:nvSpPr>
          <p:cNvPr id="6" name="Text Box 3"/>
          <p:cNvSpPr txBox="1">
            <a:spLocks noChangeArrowheads="1"/>
          </p:cNvSpPr>
          <p:nvPr/>
        </p:nvSpPr>
        <p:spPr bwMode="auto">
          <a:xfrm>
            <a:off x="209204" y="912089"/>
            <a:ext cx="846056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defRPr kumimoji="1" sz="2400">
                <a:solidFill>
                  <a:schemeClr val="tx1"/>
                </a:solidFill>
                <a:latin typeface="Times New Roman" panose="02020603050405020304" pitchFamily="18" charset="0"/>
                <a:ea typeface="宋体" panose="02010600030101010101" pitchFamily="2" charset="-122"/>
              </a:defRPr>
            </a:lvl1pPr>
            <a:lvl2pPr marL="57150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spcBef>
                <a:spcPct val="30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effectLst>
                  <a:outerShdw blurRad="38100" dist="38100" dir="2700000" algn="tl">
                    <a:srgbClr val="C0C0C0"/>
                  </a:outerShdw>
                </a:effectLst>
                <a:latin typeface="+mn-ea"/>
                <a:ea typeface="+mn-ea"/>
              </a:rPr>
              <a:t> </a:t>
            </a:r>
            <a:r>
              <a:rPr lang="zh-CN" altLang="en-US" sz="2000" dirty="0">
                <a:latin typeface="+mn-ea"/>
                <a:ea typeface="+mn-ea"/>
              </a:rPr>
              <a:t>混凝土的碳化从构件表面开始向内发展，到保护层完全碳化，所需要的</a:t>
            </a:r>
            <a:r>
              <a:rPr lang="zh-CN" altLang="en-US" sz="2000" dirty="0">
                <a:solidFill>
                  <a:srgbClr val="FF0000"/>
                </a:solidFill>
                <a:latin typeface="+mn-ea"/>
                <a:ea typeface="+mn-ea"/>
              </a:rPr>
              <a:t>时间</a:t>
            </a:r>
            <a:r>
              <a:rPr lang="zh-CN" altLang="en-US" sz="2000" dirty="0">
                <a:latin typeface="+mn-ea"/>
                <a:ea typeface="+mn-ea"/>
              </a:rPr>
              <a:t>与</a:t>
            </a:r>
            <a:r>
              <a:rPr lang="zh-CN" altLang="en-US" sz="2000" dirty="0">
                <a:solidFill>
                  <a:schemeClr val="accent2"/>
                </a:solidFill>
                <a:latin typeface="+mn-ea"/>
                <a:ea typeface="+mn-ea"/>
              </a:rPr>
              <a:t>碳化速度</a:t>
            </a:r>
            <a:r>
              <a:rPr lang="zh-CN" altLang="en-US" sz="2000" dirty="0">
                <a:latin typeface="+mn-ea"/>
                <a:ea typeface="+mn-ea"/>
              </a:rPr>
              <a:t>、</a:t>
            </a:r>
            <a:r>
              <a:rPr lang="zh-CN" altLang="en-US" sz="2000" dirty="0">
                <a:solidFill>
                  <a:schemeClr val="accent2"/>
                </a:solidFill>
                <a:latin typeface="+mn-ea"/>
                <a:ea typeface="+mn-ea"/>
              </a:rPr>
              <a:t>混凝土保护层厚度</a:t>
            </a:r>
            <a:r>
              <a:rPr lang="zh-CN" altLang="en-US" sz="2000" dirty="0">
                <a:latin typeface="+mn-ea"/>
                <a:ea typeface="+mn-ea"/>
              </a:rPr>
              <a:t>、</a:t>
            </a:r>
            <a:r>
              <a:rPr lang="zh-CN" altLang="en-US" sz="2000" dirty="0">
                <a:solidFill>
                  <a:schemeClr val="accent2"/>
                </a:solidFill>
                <a:latin typeface="+mn-ea"/>
                <a:ea typeface="+mn-ea"/>
              </a:rPr>
              <a:t>混凝土密实性</a:t>
            </a:r>
            <a:r>
              <a:rPr lang="zh-CN" altLang="en-US" sz="2000" dirty="0">
                <a:latin typeface="+mn-ea"/>
                <a:ea typeface="+mn-ea"/>
              </a:rPr>
              <a:t>以及</a:t>
            </a:r>
            <a:r>
              <a:rPr lang="zh-CN" altLang="en-US" sz="2000" dirty="0">
                <a:solidFill>
                  <a:schemeClr val="accent2"/>
                </a:solidFill>
                <a:latin typeface="+mn-ea"/>
                <a:ea typeface="+mn-ea"/>
              </a:rPr>
              <a:t>覆盖层情况</a:t>
            </a:r>
            <a:r>
              <a:rPr lang="zh-CN" altLang="en-US" sz="2000" dirty="0">
                <a:latin typeface="+mn-ea"/>
                <a:ea typeface="+mn-ea"/>
              </a:rPr>
              <a:t>等因素有关。</a:t>
            </a:r>
          </a:p>
        </p:txBody>
      </p:sp>
    </p:spTree>
    <p:extLst>
      <p:ext uri="{BB962C8B-B14F-4D97-AF65-F5344CB8AC3E}">
        <p14:creationId xmlns:p14="http://schemas.microsoft.com/office/powerpoint/2010/main" val="2780737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wipe(left)">
                                      <p:cBhvr>
                                        <p:cTn id="7" dur="75"/>
                                        <p:tgtEl>
                                          <p:spTgt spid="655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65538">
                                            <p:txEl>
                                              <p:pRg st="1" end="1"/>
                                            </p:txEl>
                                          </p:spTgt>
                                        </p:tgtEl>
                                        <p:attrNameLst>
                                          <p:attrName>style.visibility</p:attrName>
                                        </p:attrNameLst>
                                      </p:cBhvr>
                                      <p:to>
                                        <p:strVal val="visible"/>
                                      </p:to>
                                    </p:set>
                                    <p:animEffect transition="in" filter="wipe(left)">
                                      <p:cBhvr>
                                        <p:cTn id="12" dur="75"/>
                                        <p:tgtEl>
                                          <p:spTgt spid="655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65538">
                                            <p:txEl>
                                              <p:pRg st="2" end="2"/>
                                            </p:txEl>
                                          </p:spTgt>
                                        </p:tgtEl>
                                        <p:attrNameLst>
                                          <p:attrName>style.visibility</p:attrName>
                                        </p:attrNameLst>
                                      </p:cBhvr>
                                      <p:to>
                                        <p:strVal val="visible"/>
                                      </p:to>
                                    </p:set>
                                    <p:animEffect transition="in" filter="wipe(left)">
                                      <p:cBhvr>
                                        <p:cTn id="17" dur="75"/>
                                        <p:tgtEl>
                                          <p:spTgt spid="655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65538">
                                            <p:txEl>
                                              <p:pRg st="3" end="3"/>
                                            </p:txEl>
                                          </p:spTgt>
                                        </p:tgtEl>
                                        <p:attrNameLst>
                                          <p:attrName>style.visibility</p:attrName>
                                        </p:attrNameLst>
                                      </p:cBhvr>
                                      <p:to>
                                        <p:strVal val="visible"/>
                                      </p:to>
                                    </p:set>
                                    <p:animEffect transition="in" filter="wipe(left)">
                                      <p:cBhvr>
                                        <p:cTn id="22" dur="75"/>
                                        <p:tgtEl>
                                          <p:spTgt spid="6553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lt">
                                    <p:tmPct val="100000"/>
                                  </p:iterate>
                                  <p:childTnLst>
                                    <p:set>
                                      <p:cBhvr>
                                        <p:cTn id="26" dur="1" fill="hold">
                                          <p:stCondLst>
                                            <p:cond delay="0"/>
                                          </p:stCondLst>
                                        </p:cTn>
                                        <p:tgtEl>
                                          <p:spTgt spid="65538">
                                            <p:txEl>
                                              <p:pRg st="4" end="4"/>
                                            </p:txEl>
                                          </p:spTgt>
                                        </p:tgtEl>
                                        <p:attrNameLst>
                                          <p:attrName>style.visibility</p:attrName>
                                        </p:attrNameLst>
                                      </p:cBhvr>
                                      <p:to>
                                        <p:strVal val="visible"/>
                                      </p:to>
                                    </p:set>
                                    <p:animEffect transition="in" filter="wipe(left)">
                                      <p:cBhvr>
                                        <p:cTn id="27" dur="75"/>
                                        <p:tgtEl>
                                          <p:spTgt spid="655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0"/>
                                  </p:iterate>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75"/>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P spid="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31724" y="790534"/>
            <a:ext cx="803579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defRPr kumimoji="1" sz="2400">
                <a:solidFill>
                  <a:schemeClr val="tx1"/>
                </a:solidFill>
                <a:latin typeface="Times New Roman" panose="02020603050405020304" pitchFamily="18" charset="0"/>
                <a:ea typeface="宋体" panose="02010600030101010101" pitchFamily="2" charset="-122"/>
              </a:defRPr>
            </a:lvl1pPr>
            <a:lvl2pPr marL="66675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spcBef>
                <a:spcPct val="50000"/>
              </a:spcBef>
            </a:pPr>
            <a:r>
              <a:rPr lang="en-US" altLang="zh-CN" sz="1800" dirty="0">
                <a:solidFill>
                  <a:schemeClr val="accent2"/>
                </a:solidFill>
                <a:latin typeface="+mn-ea"/>
                <a:ea typeface="+mn-ea"/>
              </a:rPr>
              <a:t>[2] </a:t>
            </a:r>
            <a:r>
              <a:rPr lang="zh-CN" altLang="en-US" sz="1800" dirty="0">
                <a:solidFill>
                  <a:schemeClr val="accent2"/>
                </a:solidFill>
                <a:latin typeface="+mn-ea"/>
                <a:ea typeface="+mn-ea"/>
              </a:rPr>
              <a:t>材料因素</a:t>
            </a:r>
            <a:endParaRPr lang="zh-CN" altLang="en-US" sz="1800" dirty="0">
              <a:latin typeface="+mn-ea"/>
              <a:ea typeface="+mn-ea"/>
            </a:endParaRPr>
          </a:p>
          <a:p>
            <a:pPr algn="just">
              <a:lnSpc>
                <a:spcPct val="120000"/>
              </a:lnSpc>
              <a:spcBef>
                <a:spcPct val="40000"/>
              </a:spcBef>
            </a:pPr>
            <a:r>
              <a:rPr lang="zh-CN" altLang="en-US" sz="1500" dirty="0">
                <a:solidFill>
                  <a:srgbClr val="FF33CC"/>
                </a:solidFill>
                <a:effectLst>
                  <a:outerShdw blurRad="38100" dist="38100" dir="2700000" algn="tl">
                    <a:srgbClr val="C0C0C0"/>
                  </a:outerShdw>
                </a:effectLst>
                <a:latin typeface="+mn-ea"/>
                <a:ea typeface="+mn-ea"/>
              </a:rPr>
              <a:t>◆ </a:t>
            </a:r>
            <a:r>
              <a:rPr lang="zh-CN" altLang="en-US" sz="1800" dirty="0">
                <a:latin typeface="+mn-ea"/>
                <a:ea typeface="+mn-ea"/>
              </a:rPr>
              <a:t>水泥是混凝土中最活跃的成分，其品种和用量决定了单位体积中可碳化物质的含量，因而对混凝土碳化有重要影响。</a:t>
            </a:r>
          </a:p>
          <a:p>
            <a:pPr algn="just">
              <a:lnSpc>
                <a:spcPct val="120000"/>
              </a:lnSpc>
              <a:spcBef>
                <a:spcPct val="40000"/>
              </a:spcBef>
            </a:pPr>
            <a:r>
              <a:rPr lang="zh-CN" altLang="en-US" sz="1500" dirty="0">
                <a:solidFill>
                  <a:srgbClr val="FF33CC"/>
                </a:solidFill>
                <a:effectLst>
                  <a:outerShdw blurRad="38100" dist="38100" dir="2700000" algn="tl">
                    <a:srgbClr val="C0C0C0"/>
                  </a:outerShdw>
                </a:effectLst>
                <a:latin typeface="+mn-ea"/>
                <a:ea typeface="+mn-ea"/>
              </a:rPr>
              <a:t>◆ </a:t>
            </a:r>
            <a:r>
              <a:rPr lang="zh-CN" altLang="en-US" sz="1800" dirty="0">
                <a:latin typeface="+mn-ea"/>
                <a:ea typeface="+mn-ea"/>
              </a:rPr>
              <a:t>单位体积中</a:t>
            </a:r>
            <a:r>
              <a:rPr lang="zh-CN" altLang="en-US" sz="1800" dirty="0">
                <a:solidFill>
                  <a:srgbClr val="FF3300"/>
                </a:solidFill>
                <a:latin typeface="+mn-ea"/>
                <a:ea typeface="+mn-ea"/>
              </a:rPr>
              <a:t>水泥的用量越多</a:t>
            </a:r>
            <a:r>
              <a:rPr lang="zh-CN" altLang="en-US" sz="1800" dirty="0">
                <a:latin typeface="+mn-ea"/>
                <a:ea typeface="+mn-ea"/>
              </a:rPr>
              <a:t>，会提高混凝土的强度，又会提高混凝土的抗碳化性能。</a:t>
            </a:r>
          </a:p>
          <a:p>
            <a:pPr algn="just">
              <a:lnSpc>
                <a:spcPct val="120000"/>
              </a:lnSpc>
              <a:spcBef>
                <a:spcPct val="40000"/>
              </a:spcBef>
            </a:pPr>
            <a:r>
              <a:rPr lang="zh-CN" altLang="en-US" sz="1500" dirty="0">
                <a:solidFill>
                  <a:srgbClr val="FF33CC"/>
                </a:solidFill>
                <a:effectLst>
                  <a:outerShdw blurRad="38100" dist="38100" dir="2700000" algn="tl">
                    <a:srgbClr val="C0C0C0"/>
                  </a:outerShdw>
                </a:effectLst>
                <a:latin typeface="+mn-ea"/>
                <a:ea typeface="+mn-ea"/>
              </a:rPr>
              <a:t>◆ </a:t>
            </a:r>
            <a:r>
              <a:rPr lang="zh-CN" altLang="en-US" sz="1800" dirty="0">
                <a:solidFill>
                  <a:srgbClr val="FF3300"/>
                </a:solidFill>
                <a:latin typeface="+mn-ea"/>
                <a:ea typeface="+mn-ea"/>
              </a:rPr>
              <a:t>水灰比</a:t>
            </a:r>
            <a:r>
              <a:rPr lang="zh-CN" altLang="en-US" sz="1800" dirty="0">
                <a:latin typeface="+mn-ea"/>
                <a:ea typeface="+mn-ea"/>
              </a:rPr>
              <a:t>也是影响碳化的主要因素。在水泥用量不变的条件下，水灰比越大，混凝土内部的孔隙率也越大，密实性就越差，</a:t>
            </a:r>
            <a:r>
              <a:rPr lang="en-US" altLang="zh-CN" sz="1800" dirty="0">
                <a:latin typeface="+mn-ea"/>
                <a:ea typeface="+mn-ea"/>
              </a:rPr>
              <a:t>CO</a:t>
            </a:r>
            <a:r>
              <a:rPr lang="en-US" altLang="zh-CN" sz="1800" baseline="-25000" dirty="0">
                <a:latin typeface="+mn-ea"/>
                <a:ea typeface="+mn-ea"/>
              </a:rPr>
              <a:t>2</a:t>
            </a:r>
            <a:r>
              <a:rPr lang="zh-CN" altLang="en-US" sz="1800" dirty="0">
                <a:latin typeface="+mn-ea"/>
                <a:ea typeface="+mn-ea"/>
              </a:rPr>
              <a:t>的渗入速度越快，因而碳化的速度也越快。</a:t>
            </a:r>
          </a:p>
          <a:p>
            <a:pPr algn="just">
              <a:lnSpc>
                <a:spcPct val="120000"/>
              </a:lnSpc>
              <a:spcBef>
                <a:spcPct val="40000"/>
              </a:spcBef>
            </a:pPr>
            <a:r>
              <a:rPr lang="zh-CN" altLang="en-US" sz="1500" dirty="0">
                <a:solidFill>
                  <a:srgbClr val="FF33CC"/>
                </a:solidFill>
                <a:effectLst>
                  <a:outerShdw blurRad="38100" dist="38100" dir="2700000" algn="tl">
                    <a:srgbClr val="C0C0C0"/>
                  </a:outerShdw>
                </a:effectLst>
                <a:latin typeface="+mn-ea"/>
                <a:ea typeface="+mn-ea"/>
              </a:rPr>
              <a:t>◆ </a:t>
            </a:r>
            <a:r>
              <a:rPr lang="zh-CN" altLang="en-US" sz="1800" dirty="0">
                <a:latin typeface="+mn-ea"/>
                <a:ea typeface="+mn-ea"/>
              </a:rPr>
              <a:t>水灰比大会使混凝土孔隙中游离水增多，有利于碳化反应。</a:t>
            </a:r>
          </a:p>
          <a:p>
            <a:pPr algn="just">
              <a:lnSpc>
                <a:spcPct val="120000"/>
              </a:lnSpc>
              <a:spcBef>
                <a:spcPct val="40000"/>
              </a:spcBef>
            </a:pPr>
            <a:r>
              <a:rPr lang="zh-CN" altLang="en-US" sz="1500" dirty="0">
                <a:solidFill>
                  <a:srgbClr val="FF33CC"/>
                </a:solidFill>
                <a:effectLst>
                  <a:outerShdw blurRad="38100" dist="38100" dir="2700000" algn="tl">
                    <a:srgbClr val="C0C0C0"/>
                  </a:outerShdw>
                </a:effectLst>
                <a:latin typeface="+mn-ea"/>
                <a:ea typeface="+mn-ea"/>
              </a:rPr>
              <a:t>◆ </a:t>
            </a:r>
            <a:r>
              <a:rPr lang="zh-CN" altLang="en-US" sz="1800" dirty="0">
                <a:latin typeface="+mn-ea"/>
                <a:ea typeface="+mn-ea"/>
              </a:rPr>
              <a:t>混凝土中</a:t>
            </a:r>
            <a:r>
              <a:rPr lang="zh-CN" altLang="en-US" sz="1800" dirty="0">
                <a:solidFill>
                  <a:srgbClr val="FF3300"/>
                </a:solidFill>
                <a:latin typeface="+mn-ea"/>
                <a:ea typeface="+mn-ea"/>
              </a:rPr>
              <a:t>外加掺合料和骨料品种</a:t>
            </a:r>
            <a:r>
              <a:rPr lang="zh-CN" altLang="en-US" sz="1800" dirty="0">
                <a:latin typeface="+mn-ea"/>
                <a:ea typeface="+mn-ea"/>
              </a:rPr>
              <a:t>对碳化也有一定的影响。</a:t>
            </a:r>
          </a:p>
        </p:txBody>
      </p:sp>
      <p:sp>
        <p:nvSpPr>
          <p:cNvPr id="6" name="矩形 5"/>
          <p:cNvSpPr/>
          <p:nvPr/>
        </p:nvSpPr>
        <p:spPr>
          <a:xfrm>
            <a:off x="746745" y="141588"/>
            <a:ext cx="3262432" cy="461665"/>
          </a:xfrm>
          <a:prstGeom prst="rect">
            <a:avLst/>
          </a:prstGeom>
        </p:spPr>
        <p:txBody>
          <a:bodyPr wrap="none">
            <a:spAutoFit/>
          </a:bodyPr>
          <a:lstStyle/>
          <a:p>
            <a:pPr fontAlgn="auto">
              <a:spcBef>
                <a:spcPct val="20000"/>
              </a:spcBef>
              <a:spcAft>
                <a:spcPts val="0"/>
              </a:spcAft>
            </a:pPr>
            <a:r>
              <a:rPr lang="zh-CN" altLang="en-US" sz="2400" b="1" dirty="0">
                <a:solidFill>
                  <a:schemeClr val="tx1">
                    <a:lumMod val="75000"/>
                    <a:lumOff val="25000"/>
                  </a:schemeClr>
                </a:solidFill>
                <a:latin typeface="+mn-ea"/>
                <a:ea typeface="+mn-ea"/>
              </a:rPr>
              <a:t>影响混凝土碳化的因素</a:t>
            </a:r>
          </a:p>
        </p:txBody>
      </p:sp>
    </p:spTree>
    <p:extLst>
      <p:ext uri="{BB962C8B-B14F-4D97-AF65-F5344CB8AC3E}">
        <p14:creationId xmlns:p14="http://schemas.microsoft.com/office/powerpoint/2010/main" val="1566332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wipe(left)">
                                      <p:cBhvr>
                                        <p:cTn id="7" dur="75"/>
                                        <p:tgtEl>
                                          <p:spTgt spid="665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66562">
                                            <p:txEl>
                                              <p:pRg st="1" end="1"/>
                                            </p:txEl>
                                          </p:spTgt>
                                        </p:tgtEl>
                                        <p:attrNameLst>
                                          <p:attrName>style.visibility</p:attrName>
                                        </p:attrNameLst>
                                      </p:cBhvr>
                                      <p:to>
                                        <p:strVal val="visible"/>
                                      </p:to>
                                    </p:set>
                                    <p:animEffect transition="in" filter="wipe(left)">
                                      <p:cBhvr>
                                        <p:cTn id="12" dur="75"/>
                                        <p:tgtEl>
                                          <p:spTgt spid="665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66562">
                                            <p:txEl>
                                              <p:pRg st="2" end="2"/>
                                            </p:txEl>
                                          </p:spTgt>
                                        </p:tgtEl>
                                        <p:attrNameLst>
                                          <p:attrName>style.visibility</p:attrName>
                                        </p:attrNameLst>
                                      </p:cBhvr>
                                      <p:to>
                                        <p:strVal val="visible"/>
                                      </p:to>
                                    </p:set>
                                    <p:animEffect transition="in" filter="wipe(left)">
                                      <p:cBhvr>
                                        <p:cTn id="17" dur="75"/>
                                        <p:tgtEl>
                                          <p:spTgt spid="665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66562">
                                            <p:txEl>
                                              <p:pRg st="3" end="3"/>
                                            </p:txEl>
                                          </p:spTgt>
                                        </p:tgtEl>
                                        <p:attrNameLst>
                                          <p:attrName>style.visibility</p:attrName>
                                        </p:attrNameLst>
                                      </p:cBhvr>
                                      <p:to>
                                        <p:strVal val="visible"/>
                                      </p:to>
                                    </p:set>
                                    <p:animEffect transition="in" filter="wipe(left)">
                                      <p:cBhvr>
                                        <p:cTn id="22" dur="75"/>
                                        <p:tgtEl>
                                          <p:spTgt spid="6656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lt">
                                    <p:tmPct val="100000"/>
                                  </p:iterate>
                                  <p:childTnLst>
                                    <p:set>
                                      <p:cBhvr>
                                        <p:cTn id="26" dur="1" fill="hold">
                                          <p:stCondLst>
                                            <p:cond delay="0"/>
                                          </p:stCondLst>
                                        </p:cTn>
                                        <p:tgtEl>
                                          <p:spTgt spid="66562">
                                            <p:txEl>
                                              <p:pRg st="4" end="4"/>
                                            </p:txEl>
                                          </p:spTgt>
                                        </p:tgtEl>
                                        <p:attrNameLst>
                                          <p:attrName>style.visibility</p:attrName>
                                        </p:attrNameLst>
                                      </p:cBhvr>
                                      <p:to>
                                        <p:strVal val="visible"/>
                                      </p:to>
                                    </p:set>
                                    <p:animEffect transition="in" filter="wipe(left)">
                                      <p:cBhvr>
                                        <p:cTn id="27" dur="75"/>
                                        <p:tgtEl>
                                          <p:spTgt spid="6656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lt">
                                    <p:tmPct val="100000"/>
                                  </p:iterate>
                                  <p:childTnLst>
                                    <p:set>
                                      <p:cBhvr>
                                        <p:cTn id="31" dur="1" fill="hold">
                                          <p:stCondLst>
                                            <p:cond delay="0"/>
                                          </p:stCondLst>
                                        </p:cTn>
                                        <p:tgtEl>
                                          <p:spTgt spid="66562">
                                            <p:txEl>
                                              <p:pRg st="5" end="5"/>
                                            </p:txEl>
                                          </p:spTgt>
                                        </p:tgtEl>
                                        <p:attrNameLst>
                                          <p:attrName>style.visibility</p:attrName>
                                        </p:attrNameLst>
                                      </p:cBhvr>
                                      <p:to>
                                        <p:strVal val="visible"/>
                                      </p:to>
                                    </p:set>
                                    <p:animEffect transition="in" filter="wipe(left)">
                                      <p:cBhvr>
                                        <p:cTn id="32" dur="75"/>
                                        <p:tgtEl>
                                          <p:spTgt spid="665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476727" y="1054054"/>
            <a:ext cx="3420228" cy="342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20000"/>
              </a:spcBef>
            </a:pPr>
            <a:r>
              <a:rPr lang="en-US" altLang="zh-CN" dirty="0">
                <a:solidFill>
                  <a:schemeClr val="accent2"/>
                </a:solidFill>
                <a:latin typeface="+mn-ea"/>
                <a:ea typeface="+mn-ea"/>
              </a:rPr>
              <a:t>[3] </a:t>
            </a:r>
            <a:r>
              <a:rPr lang="zh-CN" altLang="en-US" dirty="0">
                <a:solidFill>
                  <a:schemeClr val="accent2"/>
                </a:solidFill>
                <a:latin typeface="+mn-ea"/>
                <a:ea typeface="+mn-ea"/>
              </a:rPr>
              <a:t>施工养护条件</a:t>
            </a:r>
            <a:endParaRPr lang="zh-CN" altLang="en-US" dirty="0">
              <a:latin typeface="+mn-ea"/>
              <a:ea typeface="+mn-ea"/>
            </a:endParaRPr>
          </a:p>
          <a:p>
            <a:pPr>
              <a:lnSpc>
                <a:spcPct val="150000"/>
              </a:lnSpc>
              <a:spcBef>
                <a:spcPct val="20000"/>
              </a:spcBef>
            </a:pPr>
            <a:r>
              <a:rPr lang="zh-CN" altLang="en-US" dirty="0">
                <a:latin typeface="+mn-ea"/>
                <a:ea typeface="+mn-ea"/>
              </a:rPr>
              <a:t>混凝土搅拌、振捣和养护条件影响混凝土的</a:t>
            </a:r>
            <a:r>
              <a:rPr lang="zh-CN" altLang="en-US" dirty="0">
                <a:solidFill>
                  <a:srgbClr val="FF3300"/>
                </a:solidFill>
                <a:latin typeface="+mn-ea"/>
                <a:ea typeface="+mn-ea"/>
              </a:rPr>
              <a:t>密实性</a:t>
            </a:r>
            <a:r>
              <a:rPr lang="zh-CN" altLang="en-US" dirty="0">
                <a:latin typeface="+mn-ea"/>
                <a:ea typeface="+mn-ea"/>
              </a:rPr>
              <a:t>，因而对碳化有较大影响。此外，养护方法与龄期对</a:t>
            </a:r>
            <a:r>
              <a:rPr lang="zh-CN" altLang="en-US" dirty="0">
                <a:solidFill>
                  <a:srgbClr val="FF3300"/>
                </a:solidFill>
                <a:latin typeface="+mn-ea"/>
                <a:ea typeface="+mn-ea"/>
              </a:rPr>
              <a:t>水泥的水化程度</a:t>
            </a:r>
            <a:r>
              <a:rPr lang="zh-CN" altLang="en-US" dirty="0">
                <a:latin typeface="+mn-ea"/>
                <a:ea typeface="+mn-ea"/>
              </a:rPr>
              <a:t>有影响，进而影响混凝土的碳化。所以保证混凝土施工质量对提高混凝土的抗碳化性能十分重要。</a:t>
            </a:r>
          </a:p>
        </p:txBody>
      </p:sp>
      <p:grpSp>
        <p:nvGrpSpPr>
          <p:cNvPr id="67587" name="Group 3"/>
          <p:cNvGrpSpPr>
            <a:grpSpLocks/>
          </p:cNvGrpSpPr>
          <p:nvPr/>
        </p:nvGrpSpPr>
        <p:grpSpPr bwMode="auto">
          <a:xfrm>
            <a:off x="4243716" y="1914140"/>
            <a:ext cx="4286002" cy="2757327"/>
            <a:chOff x="1008" y="1851"/>
            <a:chExt cx="3600" cy="2316"/>
          </a:xfrm>
        </p:grpSpPr>
        <p:sp>
          <p:nvSpPr>
            <p:cNvPr id="67588" name="Text Box 4"/>
            <p:cNvSpPr txBox="1">
              <a:spLocks noChangeArrowheads="1"/>
            </p:cNvSpPr>
            <p:nvPr/>
          </p:nvSpPr>
          <p:spPr bwMode="auto">
            <a:xfrm>
              <a:off x="1242" y="3840"/>
              <a:ext cx="323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dirty="0">
                  <a:latin typeface="+mn-ea"/>
                  <a:ea typeface="+mn-ea"/>
                </a:rPr>
                <a:t>不同饰面材料的碳化深度比</a:t>
              </a:r>
              <a:endParaRPr lang="zh-CN" altLang="en-US" sz="750" dirty="0">
                <a:latin typeface="+mn-ea"/>
                <a:ea typeface="+mn-ea"/>
              </a:endParaRPr>
            </a:p>
          </p:txBody>
        </p:sp>
        <p:pic>
          <p:nvPicPr>
            <p:cNvPr id="675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1851"/>
              <a:ext cx="3600" cy="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矩形 1"/>
          <p:cNvSpPr/>
          <p:nvPr/>
        </p:nvSpPr>
        <p:spPr>
          <a:xfrm>
            <a:off x="4243716" y="1054054"/>
            <a:ext cx="1234633" cy="375809"/>
          </a:xfrm>
          <a:prstGeom prst="rect">
            <a:avLst/>
          </a:prstGeom>
        </p:spPr>
        <p:txBody>
          <a:bodyPr wrap="none">
            <a:spAutoFit/>
          </a:bodyPr>
          <a:lstStyle/>
          <a:p>
            <a:pPr>
              <a:lnSpc>
                <a:spcPct val="110000"/>
              </a:lnSpc>
              <a:spcBef>
                <a:spcPct val="20000"/>
              </a:spcBef>
            </a:pPr>
            <a:r>
              <a:rPr lang="en-US" altLang="zh-CN" dirty="0">
                <a:solidFill>
                  <a:schemeClr val="accent2"/>
                </a:solidFill>
                <a:latin typeface="+mn-ea"/>
                <a:ea typeface="+mn-ea"/>
              </a:rPr>
              <a:t>[4] </a:t>
            </a:r>
            <a:r>
              <a:rPr lang="zh-CN" altLang="en-US" dirty="0">
                <a:solidFill>
                  <a:schemeClr val="accent2"/>
                </a:solidFill>
                <a:latin typeface="+mn-ea"/>
                <a:ea typeface="+mn-ea"/>
              </a:rPr>
              <a:t>覆盖层</a:t>
            </a:r>
            <a:endParaRPr lang="zh-CN" altLang="en-US" dirty="0">
              <a:latin typeface="+mn-ea"/>
              <a:ea typeface="+mn-ea"/>
            </a:endParaRPr>
          </a:p>
        </p:txBody>
      </p:sp>
      <p:sp>
        <p:nvSpPr>
          <p:cNvPr id="10" name="矩形 9"/>
          <p:cNvSpPr/>
          <p:nvPr/>
        </p:nvSpPr>
        <p:spPr>
          <a:xfrm>
            <a:off x="746745" y="141588"/>
            <a:ext cx="3262432" cy="461665"/>
          </a:xfrm>
          <a:prstGeom prst="rect">
            <a:avLst/>
          </a:prstGeom>
        </p:spPr>
        <p:txBody>
          <a:bodyPr wrap="none">
            <a:spAutoFit/>
          </a:bodyPr>
          <a:lstStyle/>
          <a:p>
            <a:pPr fontAlgn="auto">
              <a:spcBef>
                <a:spcPct val="20000"/>
              </a:spcBef>
              <a:spcAft>
                <a:spcPts val="0"/>
              </a:spcAft>
            </a:pPr>
            <a:r>
              <a:rPr lang="zh-CN" altLang="en-US" sz="2400" b="1" dirty="0">
                <a:solidFill>
                  <a:schemeClr val="tx1">
                    <a:lumMod val="75000"/>
                    <a:lumOff val="25000"/>
                  </a:schemeClr>
                </a:solidFill>
                <a:latin typeface="+mn-ea"/>
                <a:ea typeface="+mn-ea"/>
              </a:rPr>
              <a:t>影响混凝土碳化的因素</a:t>
            </a:r>
          </a:p>
        </p:txBody>
      </p:sp>
    </p:spTree>
    <p:extLst>
      <p:ext uri="{BB962C8B-B14F-4D97-AF65-F5344CB8AC3E}">
        <p14:creationId xmlns:p14="http://schemas.microsoft.com/office/powerpoint/2010/main" val="281651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animEffect transition="in" filter="wipe(left)">
                                      <p:cBhvr>
                                        <p:cTn id="7" dur="500"/>
                                        <p:tgtEl>
                                          <p:spTgt spid="675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86">
                                            <p:txEl>
                                              <p:pRg st="1" end="1"/>
                                            </p:txEl>
                                          </p:spTgt>
                                        </p:tgtEl>
                                        <p:attrNameLst>
                                          <p:attrName>style.visibility</p:attrName>
                                        </p:attrNameLst>
                                      </p:cBhvr>
                                      <p:to>
                                        <p:strVal val="visible"/>
                                      </p:to>
                                    </p:set>
                                    <p:animEffect transition="in" filter="wipe(left)">
                                      <p:cBhvr>
                                        <p:cTn id="12" dur="500"/>
                                        <p:tgtEl>
                                          <p:spTgt spid="675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67587"/>
                                        </p:tgtEl>
                                        <p:attrNameLst>
                                          <p:attrName>style.visibility</p:attrName>
                                        </p:attrNameLst>
                                      </p:cBhvr>
                                      <p:to>
                                        <p:strVal val="visible"/>
                                      </p:to>
                                    </p:set>
                                    <p:animEffect transition="in" filter="box(out)">
                                      <p:cBhvr>
                                        <p:cTn id="17" dur="500"/>
                                        <p:tgtEl>
                                          <p:spTgt spid="67587"/>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386721" y="768443"/>
            <a:ext cx="814554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400" dirty="0">
                <a:solidFill>
                  <a:srgbClr val="0070C0"/>
                </a:solidFill>
                <a:latin typeface="+mn-ea"/>
                <a:ea typeface="+mn-ea"/>
              </a:rPr>
              <a:t>5</a:t>
            </a:r>
            <a:r>
              <a:rPr lang="zh-CN" altLang="en-US" sz="2400" dirty="0">
                <a:solidFill>
                  <a:srgbClr val="0070C0"/>
                </a:solidFill>
                <a:latin typeface="+mn-ea"/>
                <a:ea typeface="+mn-ea"/>
              </a:rPr>
              <a:t>、钢筋锈蚀</a:t>
            </a:r>
          </a:p>
          <a:p>
            <a:pPr>
              <a:spcBef>
                <a:spcPct val="50000"/>
              </a:spcBef>
            </a:pPr>
            <a:r>
              <a:rPr lang="zh-CN" altLang="en-US" sz="2000" dirty="0">
                <a:latin typeface="+mn-ea"/>
                <a:ea typeface="+mn-ea"/>
              </a:rPr>
              <a:t>     钢筋锈蚀是影响钢筋混凝土结构耐久性的最关键问题。</a:t>
            </a:r>
          </a:p>
        </p:txBody>
      </p:sp>
      <p:grpSp>
        <p:nvGrpSpPr>
          <p:cNvPr id="2" name="组合 1"/>
          <p:cNvGrpSpPr/>
          <p:nvPr/>
        </p:nvGrpSpPr>
        <p:grpSpPr>
          <a:xfrm>
            <a:off x="1016763" y="1806699"/>
            <a:ext cx="5994460" cy="3113808"/>
            <a:chOff x="1007702" y="1816580"/>
            <a:chExt cx="6001538" cy="3328942"/>
          </a:xfrm>
        </p:grpSpPr>
        <p:pic>
          <p:nvPicPr>
            <p:cNvPr id="68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841" y="1816580"/>
              <a:ext cx="5985399" cy="322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702" y="3595418"/>
              <a:ext cx="6001538" cy="155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矩形 8"/>
          <p:cNvSpPr/>
          <p:nvPr/>
        </p:nvSpPr>
        <p:spPr>
          <a:xfrm>
            <a:off x="746745" y="141588"/>
            <a:ext cx="3877985" cy="461665"/>
          </a:xfrm>
          <a:prstGeom prst="rect">
            <a:avLst/>
          </a:prstGeom>
        </p:spPr>
        <p:txBody>
          <a:bodyPr wrap="none">
            <a:spAutoFit/>
          </a:bodyPr>
          <a:lstStyle/>
          <a:p>
            <a:pPr fontAlgn="auto">
              <a:spcBef>
                <a:spcPct val="20000"/>
              </a:spcBef>
              <a:spcAft>
                <a:spcPts val="0"/>
              </a:spcAft>
            </a:pPr>
            <a:r>
              <a:rPr lang="zh-CN" altLang="en-US" sz="2400" b="1" dirty="0">
                <a:solidFill>
                  <a:schemeClr val="tx1">
                    <a:lumMod val="75000"/>
                    <a:lumOff val="25000"/>
                  </a:schemeClr>
                </a:solidFill>
                <a:latin typeface="+mn-ea"/>
                <a:ea typeface="+mn-ea"/>
              </a:rPr>
              <a:t>混凝土结构耐久性主要指标</a:t>
            </a:r>
          </a:p>
        </p:txBody>
      </p:sp>
    </p:spTree>
    <p:extLst>
      <p:ext uri="{BB962C8B-B14F-4D97-AF65-F5344CB8AC3E}">
        <p14:creationId xmlns:p14="http://schemas.microsoft.com/office/powerpoint/2010/main" val="4254727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476726" y="956706"/>
            <a:ext cx="8145543"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spcBef>
                <a:spcPct val="50000"/>
              </a:spcBef>
            </a:pPr>
            <a:r>
              <a:rPr lang="zh-CN" altLang="en-US" dirty="0">
                <a:latin typeface="+mn-ea"/>
                <a:ea typeface="+mn-ea"/>
              </a:rPr>
              <a:t>     钢筋锈蚀引起混凝土结构损伤过程如下，首先在裂缝宽度较大处发生个别点的“</a:t>
            </a:r>
            <a:r>
              <a:rPr lang="zh-CN" altLang="en-US" dirty="0">
                <a:solidFill>
                  <a:srgbClr val="FF3300"/>
                </a:solidFill>
                <a:latin typeface="+mn-ea"/>
                <a:ea typeface="+mn-ea"/>
              </a:rPr>
              <a:t>坑蚀</a:t>
            </a:r>
            <a:r>
              <a:rPr lang="zh-CN" altLang="en-US" dirty="0">
                <a:latin typeface="+mn-ea"/>
                <a:ea typeface="+mn-ea"/>
              </a:rPr>
              <a:t>”，继而逐渐形成“</a:t>
            </a:r>
            <a:r>
              <a:rPr lang="zh-CN" altLang="en-US" dirty="0">
                <a:solidFill>
                  <a:srgbClr val="FF3300"/>
                </a:solidFill>
                <a:latin typeface="+mn-ea"/>
                <a:ea typeface="+mn-ea"/>
              </a:rPr>
              <a:t>环蚀</a:t>
            </a:r>
            <a:r>
              <a:rPr lang="zh-CN" altLang="en-US" dirty="0">
                <a:latin typeface="+mn-ea"/>
                <a:ea typeface="+mn-ea"/>
              </a:rPr>
              <a:t>”，同时向裂缝两边扩展，形成锈蚀面，使钢筋有效面积减小。严重锈蚀时，会导致</a:t>
            </a:r>
            <a:r>
              <a:rPr lang="zh-CN" altLang="en-US" dirty="0">
                <a:solidFill>
                  <a:schemeClr val="accent2"/>
                </a:solidFill>
                <a:latin typeface="+mn-ea"/>
                <a:ea typeface="+mn-ea"/>
              </a:rPr>
              <a:t>沿钢筋长度出现纵向裂缝</a:t>
            </a:r>
            <a:r>
              <a:rPr lang="zh-CN" altLang="en-US" dirty="0">
                <a:latin typeface="+mn-ea"/>
                <a:ea typeface="+mn-ea"/>
              </a:rPr>
              <a:t>，甚至导致混凝土保护层脱落，习称“</a:t>
            </a:r>
            <a:r>
              <a:rPr lang="zh-CN" altLang="en-US" dirty="0">
                <a:solidFill>
                  <a:srgbClr val="FF3300"/>
                </a:solidFill>
                <a:latin typeface="+mn-ea"/>
                <a:ea typeface="+mn-ea"/>
              </a:rPr>
              <a:t>暴筋</a:t>
            </a:r>
            <a:r>
              <a:rPr lang="zh-CN" altLang="en-US" dirty="0">
                <a:latin typeface="+mn-ea"/>
                <a:ea typeface="+mn-ea"/>
              </a:rPr>
              <a:t>”，从而导致截面承载力下降，直至最终引起结构破坏。</a:t>
            </a:r>
          </a:p>
        </p:txBody>
      </p:sp>
      <p:grpSp>
        <p:nvGrpSpPr>
          <p:cNvPr id="71683" name="Group 3"/>
          <p:cNvGrpSpPr>
            <a:grpSpLocks/>
          </p:cNvGrpSpPr>
          <p:nvPr/>
        </p:nvGrpSpPr>
        <p:grpSpPr bwMode="auto">
          <a:xfrm>
            <a:off x="1061766" y="2759814"/>
            <a:ext cx="4211493" cy="1956084"/>
            <a:chOff x="576" y="2064"/>
            <a:chExt cx="4560" cy="1643"/>
          </a:xfrm>
        </p:grpSpPr>
        <p:pic>
          <p:nvPicPr>
            <p:cNvPr id="716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 y="2064"/>
              <a:ext cx="2064" cy="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2064"/>
              <a:ext cx="2064" cy="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072" y="2759814"/>
            <a:ext cx="2078964" cy="201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81754" y="160111"/>
            <a:ext cx="1415772" cy="461665"/>
          </a:xfrm>
          <a:prstGeom prst="rect">
            <a:avLst/>
          </a:prstGeom>
        </p:spPr>
        <p:txBody>
          <a:bodyPr wrap="none">
            <a:spAutoFit/>
          </a:bodyPr>
          <a:lstStyle/>
          <a:p>
            <a:pPr>
              <a:spcBef>
                <a:spcPct val="50000"/>
              </a:spcBef>
            </a:pPr>
            <a:r>
              <a:rPr lang="zh-CN" altLang="en-US" sz="2400" dirty="0">
                <a:solidFill>
                  <a:srgbClr val="0070C0"/>
                </a:solidFill>
                <a:latin typeface="+mn-ea"/>
                <a:ea typeface="+mn-ea"/>
              </a:rPr>
              <a:t>钢筋锈蚀</a:t>
            </a:r>
          </a:p>
        </p:txBody>
      </p:sp>
    </p:spTree>
    <p:extLst>
      <p:ext uri="{BB962C8B-B14F-4D97-AF65-F5344CB8AC3E}">
        <p14:creationId xmlns:p14="http://schemas.microsoft.com/office/powerpoint/2010/main" val="3530201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box(out)">
                                      <p:cBhvr>
                                        <p:cTn id="7" dur="500"/>
                                        <p:tgtEl>
                                          <p:spTgt spid="71683"/>
                                        </p:tgtEl>
                                      </p:cBhvr>
                                    </p:animEffect>
                                  </p:childTnLst>
                                  <p:subTnLst>
                                    <p:set>
                                      <p:cBhvr override="childStyle">
                                        <p:cTn dur="1" fill="hold" display="0" masterRel="nextClick" afterEffect="1"/>
                                        <p:tgtEl>
                                          <p:spTgt spid="71683"/>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76727" y="951642"/>
            <a:ext cx="7990795" cy="370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defRPr kumimoji="1" sz="2400">
                <a:solidFill>
                  <a:schemeClr val="tx1"/>
                </a:solidFill>
                <a:latin typeface="Times New Roman" panose="02020603050405020304" pitchFamily="18" charset="0"/>
                <a:ea typeface="宋体" panose="02010600030101010101" pitchFamily="2" charset="-122"/>
              </a:defRPr>
            </a:lvl1pPr>
            <a:lvl2pPr marL="57150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spcBef>
                <a:spcPct val="20000"/>
              </a:spcBef>
            </a:pPr>
            <a:r>
              <a:rPr lang="en-US" altLang="zh-CN" sz="2000" dirty="0">
                <a:solidFill>
                  <a:srgbClr val="FF33CC"/>
                </a:solidFill>
                <a:effectLst>
                  <a:outerShdw blurRad="38100" dist="38100" dir="2700000" algn="tl">
                    <a:srgbClr val="C0C0C0"/>
                  </a:outerShdw>
                </a:effectLst>
                <a:latin typeface="+mn-ea"/>
                <a:ea typeface="+mn-ea"/>
              </a:rPr>
              <a:t>◆ </a:t>
            </a:r>
            <a:r>
              <a:rPr lang="zh-CN" altLang="en-US" sz="2000" dirty="0">
                <a:solidFill>
                  <a:srgbClr val="FF3300"/>
                </a:solidFill>
                <a:latin typeface="+mn-ea"/>
                <a:ea typeface="+mn-ea"/>
              </a:rPr>
              <a:t>当混凝土未碳化时</a:t>
            </a:r>
            <a:r>
              <a:rPr lang="zh-CN" altLang="en-US" sz="2000" dirty="0">
                <a:latin typeface="+mn-ea"/>
                <a:ea typeface="+mn-ea"/>
              </a:rPr>
              <a:t>，由于水泥的高碱性，钢筋表面形成一层致密的氧化膜，阻止了钢筋锈蚀电化学过程。</a:t>
            </a:r>
          </a:p>
          <a:p>
            <a:pPr>
              <a:lnSpc>
                <a:spcPct val="110000"/>
              </a:lnSpc>
              <a:spcBef>
                <a:spcPct val="20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solidFill>
                  <a:srgbClr val="FF3300"/>
                </a:solidFill>
                <a:latin typeface="+mn-ea"/>
                <a:ea typeface="+mn-ea"/>
              </a:rPr>
              <a:t>当混凝土被碳化</a:t>
            </a:r>
            <a:r>
              <a:rPr lang="zh-CN" altLang="en-US" sz="2000" dirty="0">
                <a:latin typeface="+mn-ea"/>
                <a:ea typeface="+mn-ea"/>
              </a:rPr>
              <a:t>，钢筋表面的氧化膜被破坏，在有水份和氧气的条件下，就会发生锈蚀的电化学反应。</a:t>
            </a:r>
          </a:p>
          <a:p>
            <a:pPr>
              <a:lnSpc>
                <a:spcPct val="110000"/>
              </a:lnSpc>
              <a:spcBef>
                <a:spcPct val="20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latin typeface="+mn-ea"/>
                <a:ea typeface="+mn-ea"/>
              </a:rPr>
              <a:t>钢筋锈蚀产生的铁锈（氢氧化亚铁</a:t>
            </a:r>
            <a:r>
              <a:rPr lang="en-US" altLang="zh-CN" sz="2000" dirty="0">
                <a:latin typeface="+mn-ea"/>
                <a:ea typeface="+mn-ea"/>
              </a:rPr>
              <a:t>Fe(OH)</a:t>
            </a:r>
            <a:r>
              <a:rPr lang="en-US" altLang="zh-CN" sz="2000" baseline="-25000" dirty="0">
                <a:latin typeface="+mn-ea"/>
                <a:ea typeface="+mn-ea"/>
              </a:rPr>
              <a:t>3</a:t>
            </a:r>
            <a:r>
              <a:rPr lang="zh-CN" altLang="en-US" sz="2000" dirty="0">
                <a:latin typeface="+mn-ea"/>
                <a:ea typeface="+mn-ea"/>
              </a:rPr>
              <a:t>），体积比铁增加</a:t>
            </a:r>
            <a:r>
              <a:rPr lang="en-US" altLang="zh-CN" sz="2000" dirty="0">
                <a:latin typeface="+mn-ea"/>
                <a:ea typeface="+mn-ea"/>
              </a:rPr>
              <a:t>2~6</a:t>
            </a:r>
            <a:r>
              <a:rPr lang="zh-CN" altLang="en-US" sz="2000" dirty="0">
                <a:latin typeface="+mn-ea"/>
                <a:ea typeface="+mn-ea"/>
              </a:rPr>
              <a:t>倍，保护层被挤裂，使空气中的水份更易进入，促使锈蚀加快发展。</a:t>
            </a:r>
          </a:p>
          <a:p>
            <a:pPr>
              <a:lnSpc>
                <a:spcPct val="110000"/>
              </a:lnSpc>
              <a:spcBef>
                <a:spcPct val="20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solidFill>
                  <a:schemeClr val="accent2"/>
                </a:solidFill>
                <a:latin typeface="+mn-ea"/>
                <a:ea typeface="+mn-ea"/>
              </a:rPr>
              <a:t>氧气和水份是钢筋锈蚀必要条件</a:t>
            </a:r>
            <a:r>
              <a:rPr lang="zh-CN" altLang="en-US" sz="2000" dirty="0">
                <a:latin typeface="+mn-ea"/>
                <a:ea typeface="+mn-ea"/>
              </a:rPr>
              <a:t>，</a:t>
            </a:r>
            <a:r>
              <a:rPr lang="zh-CN" altLang="en-US" sz="2000" dirty="0">
                <a:solidFill>
                  <a:srgbClr val="FF3300"/>
                </a:solidFill>
                <a:latin typeface="+mn-ea"/>
                <a:ea typeface="+mn-ea"/>
              </a:rPr>
              <a:t>混凝土的碳化仅是为钢筋锈蚀提供了可能</a:t>
            </a:r>
            <a:r>
              <a:rPr lang="zh-CN" altLang="en-US" sz="2000" dirty="0">
                <a:latin typeface="+mn-ea"/>
                <a:ea typeface="+mn-ea"/>
              </a:rPr>
              <a:t>。</a:t>
            </a:r>
          </a:p>
          <a:p>
            <a:pPr>
              <a:lnSpc>
                <a:spcPct val="110000"/>
              </a:lnSpc>
              <a:spcBef>
                <a:spcPct val="20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latin typeface="+mn-ea"/>
                <a:ea typeface="+mn-ea"/>
              </a:rPr>
              <a:t>当构件使用环境很干燥（湿度</a:t>
            </a:r>
            <a:r>
              <a:rPr lang="en-US" altLang="zh-CN" sz="2000" dirty="0">
                <a:latin typeface="+mn-ea"/>
                <a:ea typeface="+mn-ea"/>
              </a:rPr>
              <a:t>&lt;40%</a:t>
            </a:r>
            <a:r>
              <a:rPr lang="zh-CN" altLang="en-US" sz="2000" dirty="0">
                <a:latin typeface="+mn-ea"/>
                <a:ea typeface="+mn-ea"/>
              </a:rPr>
              <a:t>），或完全处于纯水中，钢筋的锈蚀极慢，几乎不发生锈蚀。</a:t>
            </a:r>
          </a:p>
        </p:txBody>
      </p:sp>
      <p:sp>
        <p:nvSpPr>
          <p:cNvPr id="7" name="矩形 6"/>
          <p:cNvSpPr/>
          <p:nvPr/>
        </p:nvSpPr>
        <p:spPr>
          <a:xfrm>
            <a:off x="881754" y="160111"/>
            <a:ext cx="1415772" cy="461665"/>
          </a:xfrm>
          <a:prstGeom prst="rect">
            <a:avLst/>
          </a:prstGeom>
        </p:spPr>
        <p:txBody>
          <a:bodyPr wrap="none">
            <a:spAutoFit/>
          </a:bodyPr>
          <a:lstStyle/>
          <a:p>
            <a:pPr>
              <a:spcBef>
                <a:spcPct val="50000"/>
              </a:spcBef>
            </a:pPr>
            <a:r>
              <a:rPr lang="zh-CN" altLang="en-US" sz="2400" dirty="0">
                <a:solidFill>
                  <a:srgbClr val="0070C0"/>
                </a:solidFill>
                <a:latin typeface="+mn-ea"/>
                <a:ea typeface="+mn-ea"/>
              </a:rPr>
              <a:t>钢筋锈蚀</a:t>
            </a:r>
          </a:p>
        </p:txBody>
      </p:sp>
    </p:spTree>
    <p:extLst>
      <p:ext uri="{BB962C8B-B14F-4D97-AF65-F5344CB8AC3E}">
        <p14:creationId xmlns:p14="http://schemas.microsoft.com/office/powerpoint/2010/main" val="1899386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wipe(left)">
                                      <p:cBhvr>
                                        <p:cTn id="7" dur="500"/>
                                        <p:tgtEl>
                                          <p:spTgt spid="696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4">
                                            <p:txEl>
                                              <p:pRg st="1" end="1"/>
                                            </p:txEl>
                                          </p:spTgt>
                                        </p:tgtEl>
                                        <p:attrNameLst>
                                          <p:attrName>style.visibility</p:attrName>
                                        </p:attrNameLst>
                                      </p:cBhvr>
                                      <p:to>
                                        <p:strVal val="visible"/>
                                      </p:to>
                                    </p:set>
                                    <p:animEffect transition="in" filter="wipe(left)">
                                      <p:cBhvr>
                                        <p:cTn id="12" dur="500"/>
                                        <p:tgtEl>
                                          <p:spTgt spid="696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634">
                                            <p:txEl>
                                              <p:pRg st="2" end="2"/>
                                            </p:txEl>
                                          </p:spTgt>
                                        </p:tgtEl>
                                        <p:attrNameLst>
                                          <p:attrName>style.visibility</p:attrName>
                                        </p:attrNameLst>
                                      </p:cBhvr>
                                      <p:to>
                                        <p:strVal val="visible"/>
                                      </p:to>
                                    </p:set>
                                    <p:animEffect transition="in" filter="wipe(left)">
                                      <p:cBhvr>
                                        <p:cTn id="17" dur="500"/>
                                        <p:tgtEl>
                                          <p:spTgt spid="6963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9634">
                                            <p:txEl>
                                              <p:pRg st="3" end="3"/>
                                            </p:txEl>
                                          </p:spTgt>
                                        </p:tgtEl>
                                        <p:attrNameLst>
                                          <p:attrName>style.visibility</p:attrName>
                                        </p:attrNameLst>
                                      </p:cBhvr>
                                      <p:to>
                                        <p:strVal val="visible"/>
                                      </p:to>
                                    </p:set>
                                    <p:animEffect transition="in" filter="wipe(left)">
                                      <p:cBhvr>
                                        <p:cTn id="22" dur="500"/>
                                        <p:tgtEl>
                                          <p:spTgt spid="6963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9634">
                                            <p:txEl>
                                              <p:pRg st="4" end="4"/>
                                            </p:txEl>
                                          </p:spTgt>
                                        </p:tgtEl>
                                        <p:attrNameLst>
                                          <p:attrName>style.visibility</p:attrName>
                                        </p:attrNameLst>
                                      </p:cBhvr>
                                      <p:to>
                                        <p:strVal val="visible"/>
                                      </p:to>
                                    </p:set>
                                    <p:animEffect transition="in" filter="wipe(left)">
                                      <p:cBhvr>
                                        <p:cTn id="27" dur="500"/>
                                        <p:tgtEl>
                                          <p:spTgt spid="696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476727" y="768268"/>
            <a:ext cx="8100540" cy="423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defRPr kumimoji="1" sz="2400">
                <a:solidFill>
                  <a:schemeClr val="tx1"/>
                </a:solidFill>
                <a:latin typeface="Times New Roman" panose="02020603050405020304" pitchFamily="18" charset="0"/>
                <a:ea typeface="宋体" panose="02010600030101010101" pitchFamily="2" charset="-122"/>
              </a:defRPr>
            </a:lvl1pPr>
            <a:lvl2pPr marL="57150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30000"/>
              </a:lnSpc>
              <a:spcBef>
                <a:spcPct val="20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solidFill>
                  <a:srgbClr val="FF0000"/>
                </a:solidFill>
                <a:latin typeface="+mn-ea"/>
                <a:ea typeface="+mn-ea"/>
              </a:rPr>
              <a:t>裂缝</a:t>
            </a:r>
            <a:r>
              <a:rPr lang="zh-CN" altLang="en-US" sz="2000" dirty="0">
                <a:latin typeface="+mn-ea"/>
                <a:ea typeface="+mn-ea"/>
              </a:rPr>
              <a:t>的发生为氧气和水份的浸入创造了条件，同时也使混凝土的碳化形成立体发展。</a:t>
            </a:r>
          </a:p>
          <a:p>
            <a:pPr>
              <a:lnSpc>
                <a:spcPct val="130000"/>
              </a:lnSpc>
              <a:spcBef>
                <a:spcPct val="20000"/>
              </a:spcBef>
            </a:pPr>
            <a:r>
              <a:rPr lang="en-US" altLang="zh-CN" sz="2000" dirty="0">
                <a:solidFill>
                  <a:srgbClr val="FF33CC"/>
                </a:solidFill>
                <a:effectLst>
                  <a:outerShdw blurRad="38100" dist="38100" dir="2700000" algn="tl">
                    <a:srgbClr val="C0C0C0"/>
                  </a:outerShdw>
                </a:effectLst>
                <a:latin typeface="+mn-ea"/>
                <a:ea typeface="+mn-ea"/>
              </a:rPr>
              <a:t>◆  </a:t>
            </a:r>
            <a:r>
              <a:rPr lang="zh-CN" altLang="en-US" sz="2000" dirty="0">
                <a:latin typeface="+mn-ea"/>
                <a:ea typeface="+mn-ea"/>
              </a:rPr>
              <a:t>但近年来的研究发现，</a:t>
            </a:r>
            <a:r>
              <a:rPr lang="zh-CN" altLang="en-US" sz="2000" dirty="0">
                <a:solidFill>
                  <a:srgbClr val="FF3300"/>
                </a:solidFill>
                <a:latin typeface="+mn-ea"/>
                <a:ea typeface="+mn-ea"/>
              </a:rPr>
              <a:t>锈蚀程度与荷载产生的横向裂缝宽度无明显关系</a:t>
            </a:r>
            <a:r>
              <a:rPr lang="zh-CN" altLang="en-US" sz="2000" dirty="0">
                <a:latin typeface="+mn-ea"/>
                <a:ea typeface="+mn-ea"/>
              </a:rPr>
              <a:t>，在一般大气环境下，裂缝宽度即便达到</a:t>
            </a:r>
            <a:r>
              <a:rPr lang="en-US" altLang="zh-CN" sz="2000" dirty="0">
                <a:latin typeface="+mn-ea"/>
                <a:ea typeface="+mn-ea"/>
              </a:rPr>
              <a:t>0.3mm</a:t>
            </a:r>
            <a:r>
              <a:rPr lang="zh-CN" altLang="en-US" sz="2000" dirty="0">
                <a:latin typeface="+mn-ea"/>
                <a:ea typeface="+mn-ea"/>
              </a:rPr>
              <a:t>，也只是在裂缝处产生锈点。</a:t>
            </a:r>
          </a:p>
          <a:p>
            <a:pPr>
              <a:lnSpc>
                <a:spcPct val="130000"/>
              </a:lnSpc>
              <a:spcBef>
                <a:spcPct val="20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latin typeface="+mn-ea"/>
                <a:ea typeface="+mn-ea"/>
              </a:rPr>
              <a:t>这是由于钢筋锈蚀是一个电化学过程，因此</a:t>
            </a:r>
            <a:r>
              <a:rPr lang="zh-CN" altLang="en-US" sz="2000" dirty="0">
                <a:solidFill>
                  <a:schemeClr val="accent2"/>
                </a:solidFill>
                <a:latin typeface="+mn-ea"/>
                <a:ea typeface="+mn-ea"/>
              </a:rPr>
              <a:t>锈蚀主要取决于氧气通过混凝土保护层向钢筋表面的阴极的扩散速度</a:t>
            </a:r>
            <a:r>
              <a:rPr lang="zh-CN" altLang="en-US" sz="2000" dirty="0">
                <a:latin typeface="+mn-ea"/>
                <a:ea typeface="+mn-ea"/>
              </a:rPr>
              <a:t>，而这种扩散速度主要取决于混凝土的</a:t>
            </a:r>
            <a:r>
              <a:rPr lang="zh-CN" altLang="en-US" sz="2000" dirty="0">
                <a:solidFill>
                  <a:srgbClr val="FF3300"/>
                </a:solidFill>
                <a:latin typeface="+mn-ea"/>
                <a:ea typeface="+mn-ea"/>
              </a:rPr>
              <a:t>密实度</a:t>
            </a:r>
            <a:r>
              <a:rPr lang="zh-CN" altLang="en-US" sz="2000" dirty="0">
                <a:latin typeface="+mn-ea"/>
                <a:ea typeface="+mn-ea"/>
              </a:rPr>
              <a:t>。</a:t>
            </a:r>
          </a:p>
          <a:p>
            <a:pPr>
              <a:lnSpc>
                <a:spcPct val="130000"/>
              </a:lnSpc>
              <a:spcBef>
                <a:spcPct val="20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latin typeface="+mn-ea"/>
                <a:ea typeface="+mn-ea"/>
              </a:rPr>
              <a:t>因此，</a:t>
            </a:r>
            <a:r>
              <a:rPr lang="zh-CN" altLang="en-US" sz="2000" dirty="0">
                <a:solidFill>
                  <a:srgbClr val="FF0000"/>
                </a:solidFill>
                <a:latin typeface="+mn-ea"/>
                <a:ea typeface="+mn-ea"/>
              </a:rPr>
              <a:t>防止钢筋锈蚀</a:t>
            </a:r>
            <a:r>
              <a:rPr lang="zh-CN" altLang="en-US" sz="2000" dirty="0">
                <a:latin typeface="+mn-ea"/>
                <a:ea typeface="+mn-ea"/>
              </a:rPr>
              <a:t>最重要的措施是在增加混凝土的</a:t>
            </a:r>
            <a:r>
              <a:rPr lang="zh-CN" altLang="en-US" sz="2000" dirty="0">
                <a:solidFill>
                  <a:srgbClr val="FF3300"/>
                </a:solidFill>
                <a:latin typeface="+mn-ea"/>
                <a:ea typeface="+mn-ea"/>
              </a:rPr>
              <a:t>密实性</a:t>
            </a:r>
            <a:r>
              <a:rPr lang="zh-CN" altLang="en-US" sz="2000" dirty="0">
                <a:latin typeface="+mn-ea"/>
                <a:ea typeface="+mn-ea"/>
              </a:rPr>
              <a:t>和混凝土的</a:t>
            </a:r>
            <a:r>
              <a:rPr lang="zh-CN" altLang="en-US" sz="2000" dirty="0">
                <a:solidFill>
                  <a:srgbClr val="FF3300"/>
                </a:solidFill>
                <a:latin typeface="+mn-ea"/>
                <a:ea typeface="+mn-ea"/>
              </a:rPr>
              <a:t>保护层厚度</a:t>
            </a:r>
            <a:r>
              <a:rPr lang="zh-CN" altLang="en-US" sz="2000" dirty="0">
                <a:latin typeface="+mn-ea"/>
                <a:ea typeface="+mn-ea"/>
              </a:rPr>
              <a:t>。</a:t>
            </a:r>
          </a:p>
        </p:txBody>
      </p:sp>
      <p:sp>
        <p:nvSpPr>
          <p:cNvPr id="6" name="矩形 5"/>
          <p:cNvSpPr/>
          <p:nvPr/>
        </p:nvSpPr>
        <p:spPr>
          <a:xfrm>
            <a:off x="881754" y="160111"/>
            <a:ext cx="1415772" cy="461665"/>
          </a:xfrm>
          <a:prstGeom prst="rect">
            <a:avLst/>
          </a:prstGeom>
        </p:spPr>
        <p:txBody>
          <a:bodyPr wrap="none">
            <a:spAutoFit/>
          </a:bodyPr>
          <a:lstStyle/>
          <a:p>
            <a:pPr>
              <a:spcBef>
                <a:spcPct val="50000"/>
              </a:spcBef>
            </a:pPr>
            <a:r>
              <a:rPr lang="zh-CN" altLang="en-US" sz="2400" dirty="0">
                <a:solidFill>
                  <a:srgbClr val="0070C0"/>
                </a:solidFill>
                <a:latin typeface="+mn-ea"/>
                <a:ea typeface="+mn-ea"/>
              </a:rPr>
              <a:t>钢筋锈蚀</a:t>
            </a:r>
          </a:p>
        </p:txBody>
      </p:sp>
    </p:spTree>
    <p:extLst>
      <p:ext uri="{BB962C8B-B14F-4D97-AF65-F5344CB8AC3E}">
        <p14:creationId xmlns:p14="http://schemas.microsoft.com/office/powerpoint/2010/main" val="4202862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Effect transition="in" filter="wipe(left)">
                                      <p:cBhvr>
                                        <p:cTn id="7" dur="500"/>
                                        <p:tgtEl>
                                          <p:spTgt spid="706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8">
                                            <p:txEl>
                                              <p:pRg st="1" end="1"/>
                                            </p:txEl>
                                          </p:spTgt>
                                        </p:tgtEl>
                                        <p:attrNameLst>
                                          <p:attrName>style.visibility</p:attrName>
                                        </p:attrNameLst>
                                      </p:cBhvr>
                                      <p:to>
                                        <p:strVal val="visible"/>
                                      </p:to>
                                    </p:set>
                                    <p:animEffect transition="in" filter="wipe(left)">
                                      <p:cBhvr>
                                        <p:cTn id="12" dur="500"/>
                                        <p:tgtEl>
                                          <p:spTgt spid="706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8">
                                            <p:txEl>
                                              <p:pRg st="2" end="2"/>
                                            </p:txEl>
                                          </p:spTgt>
                                        </p:tgtEl>
                                        <p:attrNameLst>
                                          <p:attrName>style.visibility</p:attrName>
                                        </p:attrNameLst>
                                      </p:cBhvr>
                                      <p:to>
                                        <p:strVal val="visible"/>
                                      </p:to>
                                    </p:set>
                                    <p:animEffect transition="in" filter="wipe(left)">
                                      <p:cBhvr>
                                        <p:cTn id="17" dur="500"/>
                                        <p:tgtEl>
                                          <p:spTgt spid="706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658">
                                            <p:txEl>
                                              <p:pRg st="3" end="3"/>
                                            </p:txEl>
                                          </p:spTgt>
                                        </p:tgtEl>
                                        <p:attrNameLst>
                                          <p:attrName>style.visibility</p:attrName>
                                        </p:attrNameLst>
                                      </p:cBhvr>
                                      <p:to>
                                        <p:strVal val="visible"/>
                                      </p:to>
                                    </p:set>
                                    <p:animEffect transition="in" filter="wipe(left)">
                                      <p:cBhvr>
                                        <p:cTn id="22" dur="500"/>
                                        <p:tgtEl>
                                          <p:spTgt spid="706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31724" y="778402"/>
            <a:ext cx="33145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dirty="0">
                <a:solidFill>
                  <a:srgbClr val="002060"/>
                </a:solidFill>
                <a:latin typeface="+mj-ea"/>
                <a:ea typeface="+mj-ea"/>
              </a:rPr>
              <a:t>1</a:t>
            </a:r>
            <a:r>
              <a:rPr lang="zh-CN" altLang="en-US" sz="2400" dirty="0">
                <a:solidFill>
                  <a:srgbClr val="002060"/>
                </a:solidFill>
                <a:latin typeface="+mj-ea"/>
                <a:ea typeface="+mj-ea"/>
              </a:rPr>
              <a:t>、结构工作环境类别</a:t>
            </a:r>
          </a:p>
        </p:txBody>
      </p:sp>
      <p:sp>
        <p:nvSpPr>
          <p:cNvPr id="75779" name="Text Box 3"/>
          <p:cNvSpPr txBox="1">
            <a:spLocks noChangeArrowheads="1"/>
          </p:cNvSpPr>
          <p:nvPr/>
        </p:nvSpPr>
        <p:spPr bwMode="auto">
          <a:xfrm>
            <a:off x="521730" y="1240067"/>
            <a:ext cx="8100539" cy="168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5000"/>
              </a:spcBef>
            </a:pPr>
            <a:r>
              <a:rPr lang="en-US" altLang="zh-CN" dirty="0">
                <a:solidFill>
                  <a:srgbClr val="FF33CC"/>
                </a:solidFill>
                <a:effectLst>
                  <a:outerShdw blurRad="38100" dist="38100" dir="2700000" algn="tl">
                    <a:srgbClr val="C0C0C0"/>
                  </a:outerShdw>
                </a:effectLst>
                <a:latin typeface="+mn-ea"/>
                <a:ea typeface="+mn-ea"/>
              </a:rPr>
              <a:t>◆</a:t>
            </a:r>
            <a:r>
              <a:rPr lang="zh-CN" altLang="en-US" dirty="0">
                <a:latin typeface="+mn-ea"/>
                <a:ea typeface="+mn-ea"/>
              </a:rPr>
              <a:t>混凝土结构的耐久性与结构工作的</a:t>
            </a:r>
            <a:r>
              <a:rPr lang="zh-CN" altLang="en-US" dirty="0">
                <a:solidFill>
                  <a:srgbClr val="FF3300"/>
                </a:solidFill>
                <a:latin typeface="+mn-ea"/>
                <a:ea typeface="+mn-ea"/>
              </a:rPr>
              <a:t>环境</a:t>
            </a:r>
            <a:r>
              <a:rPr lang="zh-CN" altLang="en-US" dirty="0">
                <a:latin typeface="+mn-ea"/>
                <a:ea typeface="+mn-ea"/>
              </a:rPr>
              <a:t>有密切关系。</a:t>
            </a:r>
          </a:p>
          <a:p>
            <a:pPr>
              <a:spcBef>
                <a:spcPct val="25000"/>
              </a:spcBef>
            </a:pPr>
            <a:r>
              <a:rPr lang="zh-CN" altLang="en-US" dirty="0">
                <a:solidFill>
                  <a:srgbClr val="FF33CC"/>
                </a:solidFill>
                <a:effectLst>
                  <a:outerShdw blurRad="38100" dist="38100" dir="2700000" algn="tl">
                    <a:srgbClr val="C0C0C0"/>
                  </a:outerShdw>
                </a:effectLst>
                <a:latin typeface="+mn-ea"/>
                <a:ea typeface="+mn-ea"/>
              </a:rPr>
              <a:t>◆</a:t>
            </a:r>
            <a:r>
              <a:rPr lang="zh-CN" altLang="en-US" dirty="0">
                <a:latin typeface="+mn-ea"/>
                <a:ea typeface="+mn-ea"/>
              </a:rPr>
              <a:t>同一结构在强腐蚀环境中要比一般大气环境中的使用寿命短。</a:t>
            </a:r>
          </a:p>
          <a:p>
            <a:pPr>
              <a:spcBef>
                <a:spcPct val="25000"/>
              </a:spcBef>
            </a:pPr>
            <a:r>
              <a:rPr lang="zh-CN" altLang="en-US" dirty="0">
                <a:solidFill>
                  <a:srgbClr val="FF33CC"/>
                </a:solidFill>
                <a:effectLst>
                  <a:outerShdw blurRad="38100" dist="38100" dir="2700000" algn="tl">
                    <a:srgbClr val="C0C0C0"/>
                  </a:outerShdw>
                </a:effectLst>
                <a:latin typeface="+mn-ea"/>
                <a:ea typeface="+mn-ea"/>
              </a:rPr>
              <a:t>◆</a:t>
            </a:r>
            <a:r>
              <a:rPr lang="zh-CN" altLang="en-US" dirty="0">
                <a:solidFill>
                  <a:schemeClr val="accent2"/>
                </a:solidFill>
                <a:latin typeface="+mn-ea"/>
                <a:ea typeface="+mn-ea"/>
              </a:rPr>
              <a:t>对于不同环境</a:t>
            </a:r>
            <a:r>
              <a:rPr lang="zh-CN" altLang="en-US" dirty="0">
                <a:latin typeface="+mn-ea"/>
                <a:ea typeface="+mn-ea"/>
              </a:rPr>
              <a:t>，可以采取不同措施来保证结构使用寿命。</a:t>
            </a:r>
          </a:p>
          <a:p>
            <a:pPr>
              <a:spcBef>
                <a:spcPct val="25000"/>
              </a:spcBef>
            </a:pPr>
            <a:r>
              <a:rPr lang="zh-CN" altLang="en-US" dirty="0">
                <a:solidFill>
                  <a:srgbClr val="FF33CC"/>
                </a:solidFill>
                <a:effectLst>
                  <a:outerShdw blurRad="38100" dist="38100" dir="2700000" algn="tl">
                    <a:srgbClr val="C0C0C0"/>
                  </a:outerShdw>
                </a:effectLst>
                <a:latin typeface="+mn-ea"/>
                <a:ea typeface="+mn-ea"/>
              </a:rPr>
              <a:t>◆</a:t>
            </a:r>
            <a:r>
              <a:rPr lang="zh-CN" altLang="en-US" dirty="0">
                <a:solidFill>
                  <a:schemeClr val="accent2"/>
                </a:solidFill>
                <a:latin typeface="+mn-ea"/>
                <a:ea typeface="+mn-ea"/>
              </a:rPr>
              <a:t>如在恶劣环境</a:t>
            </a:r>
            <a:r>
              <a:rPr lang="zh-CN" altLang="en-US" dirty="0">
                <a:latin typeface="+mn-ea"/>
                <a:ea typeface="+mn-ea"/>
              </a:rPr>
              <a:t>，一味增加混凝土保护层是不经济的，效果也不一定好。可在构件表面采用防护涂层。</a:t>
            </a:r>
          </a:p>
        </p:txBody>
      </p:sp>
      <p:graphicFrame>
        <p:nvGraphicFramePr>
          <p:cNvPr id="75780" name="Object 4"/>
          <p:cNvGraphicFramePr>
            <a:graphicFrameLocks noChangeAspect="1"/>
          </p:cNvGraphicFramePr>
          <p:nvPr>
            <p:extLst>
              <p:ext uri="{D42A27DB-BD31-4B8C-83A1-F6EECF244321}">
                <p14:modId xmlns:p14="http://schemas.microsoft.com/office/powerpoint/2010/main" val="3370385885"/>
              </p:ext>
            </p:extLst>
          </p:nvPr>
        </p:nvGraphicFramePr>
        <p:xfrm>
          <a:off x="1300163" y="3022600"/>
          <a:ext cx="6457950" cy="1885950"/>
        </p:xfrm>
        <a:graphic>
          <a:graphicData uri="http://schemas.openxmlformats.org/presentationml/2006/ole">
            <mc:AlternateContent xmlns:mc="http://schemas.openxmlformats.org/markup-compatibility/2006">
              <mc:Choice xmlns:v="urn:schemas-microsoft-com:vml" Requires="v">
                <p:oleObj spid="_x0000_s2066" name="Document" r:id="rId3" imgW="5627623" imgH="2045448" progId="Word.Document.8">
                  <p:embed/>
                </p:oleObj>
              </mc:Choice>
              <mc:Fallback>
                <p:oleObj name="Document" r:id="rId3" imgW="5627623" imgH="2045448" progId="Word.Document.8">
                  <p:embed/>
                  <p:pic>
                    <p:nvPicPr>
                      <p:cNvPr id="75780" name="Object 4"/>
                      <p:cNvPicPr>
                        <a:picLocks noChangeAspect="1" noChangeArrowheads="1"/>
                      </p:cNvPicPr>
                      <p:nvPr/>
                    </p:nvPicPr>
                    <p:blipFill>
                      <a:blip r:embed="rId4"/>
                      <a:srcRect/>
                      <a:stretch>
                        <a:fillRect/>
                      </a:stretch>
                    </p:blipFill>
                    <p:spPr bwMode="auto">
                      <a:xfrm>
                        <a:off x="1300163" y="3022600"/>
                        <a:ext cx="6457950" cy="1885950"/>
                      </a:xfrm>
                      <a:prstGeom prst="rect">
                        <a:avLst/>
                      </a:prstGeom>
                      <a:noFill/>
                      <a:ln>
                        <a:noFill/>
                      </a:ln>
                      <a:effectLst/>
                    </p:spPr>
                  </p:pic>
                </p:oleObj>
              </mc:Fallback>
            </mc:AlternateContent>
          </a:graphicData>
        </a:graphic>
      </p:graphicFrame>
      <p:sp>
        <p:nvSpPr>
          <p:cNvPr id="6" name="矩形 5"/>
          <p:cNvSpPr/>
          <p:nvPr/>
        </p:nvSpPr>
        <p:spPr>
          <a:xfrm>
            <a:off x="746745" y="141588"/>
            <a:ext cx="4128053" cy="461665"/>
          </a:xfrm>
          <a:prstGeom prst="rect">
            <a:avLst/>
          </a:prstGeom>
        </p:spPr>
        <p:txBody>
          <a:bodyPr wrap="none">
            <a:spAutoFit/>
          </a:bodyPr>
          <a:lstStyle/>
          <a:p>
            <a:pPr fontAlgn="auto">
              <a:spcBef>
                <a:spcPct val="20000"/>
              </a:spcBef>
              <a:spcAft>
                <a:spcPts val="0"/>
              </a:spcAft>
            </a:pPr>
            <a:r>
              <a:rPr lang="en-US" altLang="zh-CN" sz="2400" b="1" dirty="0">
                <a:solidFill>
                  <a:prstClr val="black">
                    <a:lumMod val="65000"/>
                    <a:lumOff val="35000"/>
                  </a:prstClr>
                </a:solidFill>
                <a:latin typeface="微软雅黑" panose="020B0503020204020204" pitchFamily="34" charset="-122"/>
                <a:ea typeface="+mn-ea"/>
              </a:rPr>
              <a:t>3.3 </a:t>
            </a:r>
            <a:r>
              <a:rPr lang="zh-CN" altLang="en-US" sz="2400" b="1" dirty="0">
                <a:solidFill>
                  <a:prstClr val="black">
                    <a:lumMod val="65000"/>
                    <a:lumOff val="35000"/>
                  </a:prstClr>
                </a:solidFill>
                <a:latin typeface="微软雅黑" panose="020B0503020204020204" pitchFamily="34" charset="-122"/>
                <a:ea typeface="+mn-ea"/>
              </a:rPr>
              <a:t>混凝土结构的耐久性设计</a:t>
            </a:r>
          </a:p>
        </p:txBody>
      </p:sp>
    </p:spTree>
    <p:extLst>
      <p:ext uri="{BB962C8B-B14F-4D97-AF65-F5344CB8AC3E}">
        <p14:creationId xmlns:p14="http://schemas.microsoft.com/office/powerpoint/2010/main" val="3504305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wipe(left)">
                                      <p:cBhvr>
                                        <p:cTn id="7" dur="75"/>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wipe(left)">
                                      <p:cBhvr>
                                        <p:cTn id="12" dur="75"/>
                                        <p:tgtEl>
                                          <p:spTgt spid="75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wipe(left)">
                                      <p:cBhvr>
                                        <p:cTn id="17" dur="75"/>
                                        <p:tgtEl>
                                          <p:spTgt spid="757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75779">
                                            <p:txEl>
                                              <p:pRg st="3" end="3"/>
                                            </p:txEl>
                                          </p:spTgt>
                                        </p:tgtEl>
                                        <p:attrNameLst>
                                          <p:attrName>style.visibility</p:attrName>
                                        </p:attrNameLst>
                                      </p:cBhvr>
                                      <p:to>
                                        <p:strVal val="visible"/>
                                      </p:to>
                                    </p:set>
                                    <p:animEffect transition="in" filter="wipe(left)">
                                      <p:cBhvr>
                                        <p:cTn id="22" dur="75"/>
                                        <p:tgtEl>
                                          <p:spTgt spid="757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nodeType="clickEffect">
                                  <p:stCondLst>
                                    <p:cond delay="0"/>
                                  </p:stCondLst>
                                  <p:childTnLst>
                                    <p:set>
                                      <p:cBhvr>
                                        <p:cTn id="26" dur="1" fill="hold">
                                          <p:stCondLst>
                                            <p:cond delay="0"/>
                                          </p:stCondLst>
                                        </p:cTn>
                                        <p:tgtEl>
                                          <p:spTgt spid="75780"/>
                                        </p:tgtEl>
                                        <p:attrNameLst>
                                          <p:attrName>style.visibility</p:attrName>
                                        </p:attrNameLst>
                                      </p:cBhvr>
                                      <p:to>
                                        <p:strVal val="visible"/>
                                      </p:to>
                                    </p:set>
                                    <p:animEffect transition="in" filter="barn(outVertical)">
                                      <p:cBhvr>
                                        <p:cTn id="27"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511142" y="829228"/>
            <a:ext cx="60409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400" dirty="0">
                <a:solidFill>
                  <a:srgbClr val="002060"/>
                </a:solidFill>
                <a:latin typeface="+mn-ea"/>
                <a:ea typeface="+mn-ea"/>
              </a:rPr>
              <a:t>2</a:t>
            </a:r>
            <a:r>
              <a:rPr lang="zh-CN" altLang="en-US" sz="2400" dirty="0">
                <a:solidFill>
                  <a:srgbClr val="002060"/>
                </a:solidFill>
                <a:latin typeface="+mn-ea"/>
                <a:ea typeface="+mn-ea"/>
              </a:rPr>
              <a:t>、耐久性极限状态与结构寿命的计算</a:t>
            </a:r>
          </a:p>
        </p:txBody>
      </p:sp>
      <p:sp>
        <p:nvSpPr>
          <p:cNvPr id="77827" name="Text Box 3"/>
          <p:cNvSpPr txBox="1">
            <a:spLocks noChangeArrowheads="1"/>
          </p:cNvSpPr>
          <p:nvPr/>
        </p:nvSpPr>
        <p:spPr bwMode="auto">
          <a:xfrm>
            <a:off x="521729" y="1446675"/>
            <a:ext cx="8190547"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spcBef>
                <a:spcPct val="30000"/>
              </a:spcBef>
            </a:pPr>
            <a:r>
              <a:rPr lang="en-US" altLang="zh-CN" dirty="0">
                <a:solidFill>
                  <a:srgbClr val="FF33CC"/>
                </a:solidFill>
                <a:latin typeface="+mn-ea"/>
                <a:ea typeface="+mn-ea"/>
              </a:rPr>
              <a:t>[1]</a:t>
            </a:r>
            <a:r>
              <a:rPr lang="en-US" altLang="zh-CN" dirty="0">
                <a:latin typeface="+mn-ea"/>
                <a:ea typeface="+mn-ea"/>
              </a:rPr>
              <a:t> </a:t>
            </a:r>
            <a:r>
              <a:rPr lang="zh-CN" altLang="en-US" dirty="0">
                <a:latin typeface="+mn-ea"/>
                <a:ea typeface="+mn-ea"/>
              </a:rPr>
              <a:t>对于不允许钢筋锈蚀的构件和环境，混凝土保护层完全碳化的</a:t>
            </a:r>
            <a:r>
              <a:rPr lang="zh-CN" altLang="en-US" dirty="0">
                <a:solidFill>
                  <a:srgbClr val="FF3300"/>
                </a:solidFill>
                <a:latin typeface="+mn-ea"/>
                <a:ea typeface="+mn-ea"/>
              </a:rPr>
              <a:t>时间</a:t>
            </a:r>
            <a:r>
              <a:rPr lang="zh-CN" altLang="en-US" dirty="0">
                <a:latin typeface="+mn-ea"/>
                <a:ea typeface="+mn-ea"/>
              </a:rPr>
              <a:t>，即</a:t>
            </a:r>
            <a:r>
              <a:rPr lang="zh-CN" altLang="en-US" dirty="0">
                <a:solidFill>
                  <a:srgbClr val="FF3300"/>
                </a:solidFill>
                <a:latin typeface="+mn-ea"/>
                <a:ea typeface="+mn-ea"/>
              </a:rPr>
              <a:t>钢筋</a:t>
            </a:r>
            <a:r>
              <a:rPr lang="zh-CN" altLang="en-US" dirty="0">
                <a:solidFill>
                  <a:srgbClr val="FF0000"/>
                </a:solidFill>
                <a:latin typeface="+mn-ea"/>
                <a:ea typeface="+mn-ea"/>
              </a:rPr>
              <a:t>脱钝的时间</a:t>
            </a:r>
            <a:r>
              <a:rPr lang="en-US" altLang="zh-CN" dirty="0">
                <a:solidFill>
                  <a:srgbClr val="FF0000"/>
                </a:solidFill>
                <a:latin typeface="+mn-ea"/>
                <a:ea typeface="+mn-ea"/>
              </a:rPr>
              <a:t>T</a:t>
            </a:r>
            <a:r>
              <a:rPr lang="en-US" altLang="zh-CN" baseline="-25000" dirty="0">
                <a:solidFill>
                  <a:srgbClr val="FF0000"/>
                </a:solidFill>
                <a:latin typeface="+mn-ea"/>
                <a:ea typeface="+mn-ea"/>
              </a:rPr>
              <a:t>1</a:t>
            </a:r>
            <a:r>
              <a:rPr lang="zh-CN" altLang="en-US" dirty="0">
                <a:latin typeface="+mn-ea"/>
                <a:ea typeface="+mn-ea"/>
              </a:rPr>
              <a:t>。</a:t>
            </a:r>
          </a:p>
          <a:p>
            <a:pPr>
              <a:lnSpc>
                <a:spcPct val="120000"/>
              </a:lnSpc>
              <a:spcBef>
                <a:spcPct val="30000"/>
              </a:spcBef>
            </a:pPr>
            <a:r>
              <a:rPr lang="zh-CN" altLang="en-US" dirty="0">
                <a:latin typeface="+mn-ea"/>
                <a:ea typeface="+mn-ea"/>
              </a:rPr>
              <a:t>    不允许钢筋锈蚀的构件和环境有：预应力混凝土构件；低温环境；反复荷载作用；塑性铰区；采用钢丝作主要受力钢筋的构件；重要的、有纪念性的建筑物。</a:t>
            </a:r>
          </a:p>
          <a:p>
            <a:pPr>
              <a:lnSpc>
                <a:spcPct val="120000"/>
              </a:lnSpc>
              <a:spcBef>
                <a:spcPct val="30000"/>
              </a:spcBef>
            </a:pPr>
            <a:r>
              <a:rPr lang="en-US" altLang="zh-CN" dirty="0">
                <a:solidFill>
                  <a:srgbClr val="FF33CC"/>
                </a:solidFill>
                <a:latin typeface="+mn-ea"/>
                <a:ea typeface="+mn-ea"/>
              </a:rPr>
              <a:t>[2]</a:t>
            </a:r>
            <a:r>
              <a:rPr lang="en-US" altLang="zh-CN" dirty="0">
                <a:latin typeface="+mn-ea"/>
                <a:ea typeface="+mn-ea"/>
              </a:rPr>
              <a:t> </a:t>
            </a:r>
            <a:r>
              <a:rPr lang="zh-CN" altLang="en-US" dirty="0">
                <a:solidFill>
                  <a:schemeClr val="accent2"/>
                </a:solidFill>
                <a:latin typeface="+mn-ea"/>
                <a:ea typeface="+mn-ea"/>
              </a:rPr>
              <a:t>钢筋锈蚀后截面损失率达到某一值</a:t>
            </a:r>
            <a:r>
              <a:rPr lang="zh-CN" altLang="en-US" dirty="0">
                <a:latin typeface="+mn-ea"/>
                <a:ea typeface="+mn-ea"/>
              </a:rPr>
              <a:t>（如</a:t>
            </a:r>
            <a:r>
              <a:rPr lang="en-US" altLang="zh-CN" dirty="0">
                <a:latin typeface="+mn-ea"/>
                <a:ea typeface="+mn-ea"/>
              </a:rPr>
              <a:t>1~5% </a:t>
            </a:r>
            <a:r>
              <a:rPr lang="zh-CN" altLang="en-US" dirty="0">
                <a:latin typeface="+mn-ea"/>
                <a:ea typeface="+mn-ea"/>
              </a:rPr>
              <a:t>）的时间</a:t>
            </a:r>
            <a:r>
              <a:rPr lang="en-US" altLang="zh-CN" dirty="0">
                <a:solidFill>
                  <a:srgbClr val="FF3300"/>
                </a:solidFill>
                <a:latin typeface="+mn-ea"/>
                <a:ea typeface="+mn-ea"/>
              </a:rPr>
              <a:t> T</a:t>
            </a:r>
            <a:r>
              <a:rPr lang="en-US" altLang="zh-CN" baseline="-25000" dirty="0">
                <a:solidFill>
                  <a:srgbClr val="FF3300"/>
                </a:solidFill>
                <a:latin typeface="+mn-ea"/>
                <a:ea typeface="+mn-ea"/>
              </a:rPr>
              <a:t>2</a:t>
            </a:r>
            <a:r>
              <a:rPr lang="zh-CN" altLang="en-US" dirty="0">
                <a:latin typeface="+mn-ea"/>
                <a:ea typeface="+mn-ea"/>
              </a:rPr>
              <a:t> ，可依耐久性等级而定。</a:t>
            </a:r>
          </a:p>
          <a:p>
            <a:pPr>
              <a:lnSpc>
                <a:spcPct val="120000"/>
              </a:lnSpc>
              <a:spcBef>
                <a:spcPct val="30000"/>
              </a:spcBef>
            </a:pPr>
            <a:r>
              <a:rPr lang="zh-CN" altLang="en-US" dirty="0">
                <a:latin typeface="+mn-ea"/>
                <a:ea typeface="+mn-ea"/>
              </a:rPr>
              <a:t>    该极限状态可为一般混凝土结构采用，因为钢筋从脱钝到丧失承载力还有相当长的时间，钢筋截面损失</a:t>
            </a:r>
            <a:r>
              <a:rPr lang="en-US" altLang="zh-CN" dirty="0">
                <a:latin typeface="+mn-ea"/>
                <a:ea typeface="+mn-ea"/>
              </a:rPr>
              <a:t>1~5%</a:t>
            </a:r>
            <a:r>
              <a:rPr lang="zh-CN" altLang="en-US" dirty="0">
                <a:latin typeface="+mn-ea"/>
                <a:ea typeface="+mn-ea"/>
              </a:rPr>
              <a:t>对结构承载力的影响还不是很严重。</a:t>
            </a:r>
          </a:p>
        </p:txBody>
      </p:sp>
      <p:sp>
        <p:nvSpPr>
          <p:cNvPr id="5" name="矩形 4"/>
          <p:cNvSpPr/>
          <p:nvPr/>
        </p:nvSpPr>
        <p:spPr>
          <a:xfrm>
            <a:off x="746745" y="141588"/>
            <a:ext cx="4128053" cy="461665"/>
          </a:xfrm>
          <a:prstGeom prst="rect">
            <a:avLst/>
          </a:prstGeom>
        </p:spPr>
        <p:txBody>
          <a:bodyPr wrap="none">
            <a:spAutoFit/>
          </a:bodyPr>
          <a:lstStyle/>
          <a:p>
            <a:pPr fontAlgn="auto">
              <a:spcBef>
                <a:spcPct val="20000"/>
              </a:spcBef>
              <a:spcAft>
                <a:spcPts val="0"/>
              </a:spcAft>
            </a:pPr>
            <a:r>
              <a:rPr lang="en-US" altLang="zh-CN" sz="2400" b="1" dirty="0">
                <a:solidFill>
                  <a:prstClr val="black">
                    <a:lumMod val="65000"/>
                    <a:lumOff val="35000"/>
                  </a:prstClr>
                </a:solidFill>
                <a:latin typeface="微软雅黑" panose="020B0503020204020204" pitchFamily="34" charset="-122"/>
                <a:ea typeface="+mn-ea"/>
              </a:rPr>
              <a:t>3.3 </a:t>
            </a:r>
            <a:r>
              <a:rPr lang="zh-CN" altLang="en-US" sz="2400" b="1" dirty="0">
                <a:solidFill>
                  <a:prstClr val="black">
                    <a:lumMod val="65000"/>
                    <a:lumOff val="35000"/>
                  </a:prstClr>
                </a:solidFill>
                <a:latin typeface="微软雅黑" panose="020B0503020204020204" pitchFamily="34" charset="-122"/>
                <a:ea typeface="+mn-ea"/>
              </a:rPr>
              <a:t>混凝土结构的耐久性设计</a:t>
            </a:r>
          </a:p>
        </p:txBody>
      </p:sp>
    </p:spTree>
    <p:extLst>
      <p:ext uri="{BB962C8B-B14F-4D97-AF65-F5344CB8AC3E}">
        <p14:creationId xmlns:p14="http://schemas.microsoft.com/office/powerpoint/2010/main" val="1113673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wipe(left)">
                                      <p:cBhvr>
                                        <p:cTn id="7" dur="75"/>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wipe(left)">
                                      <p:cBhvr>
                                        <p:cTn id="12" dur="75"/>
                                        <p:tgtEl>
                                          <p:spTgt spid="778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wipe(left)">
                                      <p:cBhvr>
                                        <p:cTn id="17" dur="75"/>
                                        <p:tgtEl>
                                          <p:spTgt spid="778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wipe(left)">
                                      <p:cBhvr>
                                        <p:cTn id="22" dur="75"/>
                                        <p:tgtEl>
                                          <p:spTgt spid="7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4">
            <a:extLst>
              <a:ext uri="{FF2B5EF4-FFF2-40B4-BE49-F238E27FC236}">
                <a16:creationId xmlns:a16="http://schemas.microsoft.com/office/drawing/2014/main" id="{1DEAA72C-494F-4D3C-8F3D-4FC5F3B10802}"/>
              </a:ext>
            </a:extLst>
          </p:cNvPr>
          <p:cNvSpPr txBox="1">
            <a:spLocks/>
          </p:cNvSpPr>
          <p:nvPr/>
        </p:nvSpPr>
        <p:spPr>
          <a:xfrm>
            <a:off x="611560" y="346774"/>
            <a:ext cx="2256285" cy="49678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zh-CN" altLang="en-US" sz="2400" b="1" dirty="0">
                <a:solidFill>
                  <a:prstClr val="black">
                    <a:lumMod val="65000"/>
                    <a:lumOff val="35000"/>
                  </a:prstClr>
                </a:solidFill>
                <a:latin typeface="微软雅黑" panose="020B0503020204020204" pitchFamily="34" charset="-122"/>
              </a:rPr>
              <a:t>目录</a:t>
            </a:r>
            <a:r>
              <a:rPr lang="en-US" altLang="zh-CN" sz="2400" b="1" dirty="0">
                <a:solidFill>
                  <a:prstClr val="black">
                    <a:lumMod val="65000"/>
                    <a:lumOff val="35000"/>
                  </a:prstClr>
                </a:solidFill>
                <a:latin typeface="微软雅黑" panose="020B0503020204020204" pitchFamily="34" charset="-122"/>
              </a:rPr>
              <a:t>/</a:t>
            </a:r>
            <a:r>
              <a:rPr lang="en-US" altLang="zh-CN" sz="1400" b="1" dirty="0">
                <a:solidFill>
                  <a:prstClr val="black">
                    <a:lumMod val="65000"/>
                    <a:lumOff val="35000"/>
                  </a:prstClr>
                </a:solidFill>
                <a:latin typeface="微软雅黑" panose="020B0503020204020204" pitchFamily="34" charset="-122"/>
              </a:rPr>
              <a:t>Contents</a:t>
            </a:r>
            <a:endParaRPr lang="en-GB" sz="1400" b="1" dirty="0">
              <a:solidFill>
                <a:prstClr val="black">
                  <a:lumMod val="65000"/>
                  <a:lumOff val="35000"/>
                </a:prstClr>
              </a:solidFill>
              <a:latin typeface="微软雅黑" panose="020B0503020204020204" pitchFamily="34" charset="-122"/>
            </a:endParaRPr>
          </a:p>
        </p:txBody>
      </p:sp>
      <p:cxnSp>
        <p:nvCxnSpPr>
          <p:cNvPr id="50" name="直接连接符 49">
            <a:extLst>
              <a:ext uri="{FF2B5EF4-FFF2-40B4-BE49-F238E27FC236}">
                <a16:creationId xmlns:a16="http://schemas.microsoft.com/office/drawing/2014/main" id="{3E8A80F8-FD1C-4B42-8761-FF8EC6931924}"/>
              </a:ext>
            </a:extLst>
          </p:cNvPr>
          <p:cNvCxnSpPr/>
          <p:nvPr/>
        </p:nvCxnSpPr>
        <p:spPr>
          <a:xfrm>
            <a:off x="738572" y="843558"/>
            <a:ext cx="7649852" cy="0"/>
          </a:xfrm>
          <a:prstGeom prst="line">
            <a:avLst/>
          </a:prstGeom>
          <a:noFill/>
          <a:ln w="9525" cap="flat" cmpd="sng" algn="ctr">
            <a:solidFill>
              <a:sysClr val="windowText" lastClr="000000">
                <a:lumMod val="50000"/>
                <a:lumOff val="50000"/>
              </a:sysClr>
            </a:solidFill>
            <a:prstDash val="solid"/>
          </a:ln>
          <a:effectLst/>
        </p:spPr>
      </p:cxnSp>
      <p:grpSp>
        <p:nvGrpSpPr>
          <p:cNvPr id="79" name="组合 78">
            <a:extLst>
              <a:ext uri="{FF2B5EF4-FFF2-40B4-BE49-F238E27FC236}">
                <a16:creationId xmlns:a16="http://schemas.microsoft.com/office/drawing/2014/main" id="{8C00FC81-71B6-43B0-9BA4-14B2956C17BE}"/>
              </a:ext>
            </a:extLst>
          </p:cNvPr>
          <p:cNvGrpSpPr/>
          <p:nvPr/>
        </p:nvGrpSpPr>
        <p:grpSpPr>
          <a:xfrm>
            <a:off x="968522" y="2077497"/>
            <a:ext cx="629094" cy="646370"/>
            <a:chOff x="152899" y="822876"/>
            <a:chExt cx="611799" cy="646370"/>
          </a:xfrm>
        </p:grpSpPr>
        <p:sp>
          <p:nvSpPr>
            <p:cNvPr id="80" name="Oval 53">
              <a:extLst>
                <a:ext uri="{FF2B5EF4-FFF2-40B4-BE49-F238E27FC236}">
                  <a16:creationId xmlns:a16="http://schemas.microsoft.com/office/drawing/2014/main" id="{2AED2D49-E9C9-4A44-97D4-F865E729A85E}"/>
                </a:ext>
              </a:extLst>
            </p:cNvPr>
            <p:cNvSpPr>
              <a:spLocks noChangeArrowheads="1"/>
            </p:cNvSpPr>
            <p:nvPr/>
          </p:nvSpPr>
          <p:spPr bwMode="auto">
            <a:xfrm>
              <a:off x="152900" y="822876"/>
              <a:ext cx="611798" cy="646370"/>
            </a:xfrm>
            <a:prstGeom prst="ellipse">
              <a:avLst/>
            </a:prstGeom>
            <a:solidFill>
              <a:srgbClr val="002161"/>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81" name="Text Box 58">
              <a:extLst>
                <a:ext uri="{FF2B5EF4-FFF2-40B4-BE49-F238E27FC236}">
                  <a16:creationId xmlns:a16="http://schemas.microsoft.com/office/drawing/2014/main" id="{61474FD3-46F9-47BB-86BB-CBDE0BBA8D30}"/>
                </a:ext>
              </a:extLst>
            </p:cNvPr>
            <p:cNvSpPr txBox="1">
              <a:spLocks noChangeArrowheads="1"/>
            </p:cNvSpPr>
            <p:nvPr/>
          </p:nvSpPr>
          <p:spPr bwMode="auto">
            <a:xfrm>
              <a:off x="152899" y="932768"/>
              <a:ext cx="611798"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02</a:t>
              </a:r>
            </a:p>
          </p:txBody>
        </p:sp>
      </p:grpSp>
      <p:grpSp>
        <p:nvGrpSpPr>
          <p:cNvPr id="35" name="组合 34">
            <a:extLst>
              <a:ext uri="{FF2B5EF4-FFF2-40B4-BE49-F238E27FC236}">
                <a16:creationId xmlns:a16="http://schemas.microsoft.com/office/drawing/2014/main" id="{8C00FC81-71B6-43B0-9BA4-14B2956C17BE}"/>
              </a:ext>
            </a:extLst>
          </p:cNvPr>
          <p:cNvGrpSpPr/>
          <p:nvPr/>
        </p:nvGrpSpPr>
        <p:grpSpPr>
          <a:xfrm>
            <a:off x="989151" y="1329057"/>
            <a:ext cx="629094" cy="646370"/>
            <a:chOff x="152899" y="822876"/>
            <a:chExt cx="611799" cy="646370"/>
          </a:xfrm>
        </p:grpSpPr>
        <p:sp>
          <p:nvSpPr>
            <p:cNvPr id="36" name="Oval 53">
              <a:extLst>
                <a:ext uri="{FF2B5EF4-FFF2-40B4-BE49-F238E27FC236}">
                  <a16:creationId xmlns:a16="http://schemas.microsoft.com/office/drawing/2014/main" id="{2AED2D49-E9C9-4A44-97D4-F865E729A85E}"/>
                </a:ext>
              </a:extLst>
            </p:cNvPr>
            <p:cNvSpPr>
              <a:spLocks noChangeArrowheads="1"/>
            </p:cNvSpPr>
            <p:nvPr/>
          </p:nvSpPr>
          <p:spPr bwMode="auto">
            <a:xfrm>
              <a:off x="152900" y="822876"/>
              <a:ext cx="611798" cy="646370"/>
            </a:xfrm>
            <a:prstGeom prst="ellipse">
              <a:avLst/>
            </a:prstGeom>
            <a:solidFill>
              <a:srgbClr val="002161"/>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37" name="Text Box 58">
              <a:extLst>
                <a:ext uri="{FF2B5EF4-FFF2-40B4-BE49-F238E27FC236}">
                  <a16:creationId xmlns:a16="http://schemas.microsoft.com/office/drawing/2014/main" id="{61474FD3-46F9-47BB-86BB-CBDE0BBA8D30}"/>
                </a:ext>
              </a:extLst>
            </p:cNvPr>
            <p:cNvSpPr txBox="1">
              <a:spLocks noChangeArrowheads="1"/>
            </p:cNvSpPr>
            <p:nvPr/>
          </p:nvSpPr>
          <p:spPr bwMode="auto">
            <a:xfrm>
              <a:off x="152899" y="932768"/>
              <a:ext cx="611798"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01</a:t>
              </a:r>
            </a:p>
          </p:txBody>
        </p:sp>
      </p:grpSp>
      <p:grpSp>
        <p:nvGrpSpPr>
          <p:cNvPr id="38" name="组合 37">
            <a:extLst>
              <a:ext uri="{FF2B5EF4-FFF2-40B4-BE49-F238E27FC236}">
                <a16:creationId xmlns:a16="http://schemas.microsoft.com/office/drawing/2014/main" id="{8C00FC81-71B6-43B0-9BA4-14B2956C17BE}"/>
              </a:ext>
            </a:extLst>
          </p:cNvPr>
          <p:cNvGrpSpPr/>
          <p:nvPr/>
        </p:nvGrpSpPr>
        <p:grpSpPr>
          <a:xfrm>
            <a:off x="965193" y="2832395"/>
            <a:ext cx="629094" cy="646370"/>
            <a:chOff x="152899" y="822876"/>
            <a:chExt cx="611799" cy="646370"/>
          </a:xfrm>
        </p:grpSpPr>
        <p:sp>
          <p:nvSpPr>
            <p:cNvPr id="39" name="Oval 53">
              <a:extLst>
                <a:ext uri="{FF2B5EF4-FFF2-40B4-BE49-F238E27FC236}">
                  <a16:creationId xmlns:a16="http://schemas.microsoft.com/office/drawing/2014/main" id="{2AED2D49-E9C9-4A44-97D4-F865E729A85E}"/>
                </a:ext>
              </a:extLst>
            </p:cNvPr>
            <p:cNvSpPr>
              <a:spLocks noChangeArrowheads="1"/>
            </p:cNvSpPr>
            <p:nvPr/>
          </p:nvSpPr>
          <p:spPr bwMode="auto">
            <a:xfrm>
              <a:off x="152900" y="822876"/>
              <a:ext cx="611798" cy="646370"/>
            </a:xfrm>
            <a:prstGeom prst="ellipse">
              <a:avLst/>
            </a:prstGeom>
            <a:solidFill>
              <a:srgbClr val="002161"/>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40" name="Text Box 58">
              <a:extLst>
                <a:ext uri="{FF2B5EF4-FFF2-40B4-BE49-F238E27FC236}">
                  <a16:creationId xmlns:a16="http://schemas.microsoft.com/office/drawing/2014/main" id="{61474FD3-46F9-47BB-86BB-CBDE0BBA8D30}"/>
                </a:ext>
              </a:extLst>
            </p:cNvPr>
            <p:cNvSpPr txBox="1">
              <a:spLocks noChangeArrowheads="1"/>
            </p:cNvSpPr>
            <p:nvPr/>
          </p:nvSpPr>
          <p:spPr bwMode="auto">
            <a:xfrm>
              <a:off x="152899" y="932768"/>
              <a:ext cx="611798"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03</a:t>
              </a:r>
            </a:p>
          </p:txBody>
        </p:sp>
      </p:grpSp>
      <p:sp>
        <p:nvSpPr>
          <p:cNvPr id="14" name="矩形 13">
            <a:extLst>
              <a:ext uri="{FF2B5EF4-FFF2-40B4-BE49-F238E27FC236}">
                <a16:creationId xmlns:a16="http://schemas.microsoft.com/office/drawing/2014/main" id="{D073043F-7725-4837-870F-BB30F75FFB6B}"/>
              </a:ext>
            </a:extLst>
          </p:cNvPr>
          <p:cNvSpPr/>
          <p:nvPr/>
        </p:nvSpPr>
        <p:spPr>
          <a:xfrm>
            <a:off x="2006829" y="1269906"/>
            <a:ext cx="2970198" cy="646331"/>
          </a:xfrm>
          <a:prstGeom prst="rect">
            <a:avLst/>
          </a:prstGeom>
        </p:spPr>
        <p:txBody>
          <a:bodyPr wrap="square">
            <a:spAutoFit/>
          </a:bodyPr>
          <a:lstStyle/>
          <a:p>
            <a:r>
              <a:rPr lang="zh-CN" altLang="en-US" sz="3600" dirty="0">
                <a:latin typeface="+mn-ea"/>
                <a:ea typeface="+mn-ea"/>
                <a:sym typeface="Arial" panose="020B0604020202020204" pitchFamily="34" charset="0"/>
              </a:rPr>
              <a:t>耐久性的定义</a:t>
            </a:r>
            <a:endParaRPr lang="zh-CN" altLang="en-US" sz="3600" dirty="0">
              <a:latin typeface="+mn-ea"/>
              <a:ea typeface="+mn-ea"/>
            </a:endParaRPr>
          </a:p>
        </p:txBody>
      </p:sp>
      <p:sp>
        <p:nvSpPr>
          <p:cNvPr id="15" name="矩形 14">
            <a:extLst>
              <a:ext uri="{FF2B5EF4-FFF2-40B4-BE49-F238E27FC236}">
                <a16:creationId xmlns:a16="http://schemas.microsoft.com/office/drawing/2014/main" id="{209CE134-44F5-4868-AD60-2854FD7304AA}"/>
              </a:ext>
            </a:extLst>
          </p:cNvPr>
          <p:cNvSpPr/>
          <p:nvPr/>
        </p:nvSpPr>
        <p:spPr>
          <a:xfrm>
            <a:off x="2073400" y="2096542"/>
            <a:ext cx="3958097" cy="646331"/>
          </a:xfrm>
          <a:prstGeom prst="rect">
            <a:avLst/>
          </a:prstGeom>
        </p:spPr>
        <p:txBody>
          <a:bodyPr wrap="square">
            <a:spAutoFit/>
          </a:bodyPr>
          <a:lstStyle/>
          <a:p>
            <a:r>
              <a:rPr lang="zh-CN" altLang="en-US" sz="3600" dirty="0">
                <a:latin typeface="+mn-ea"/>
                <a:ea typeface="+mn-ea"/>
                <a:sym typeface="Arial" panose="020B0604020202020204" pitchFamily="34" charset="0"/>
              </a:rPr>
              <a:t>耐久性的影响因素</a:t>
            </a:r>
            <a:endParaRPr lang="zh-CN" altLang="en-US" sz="3600" dirty="0">
              <a:latin typeface="+mn-ea"/>
              <a:ea typeface="+mn-ea"/>
            </a:endParaRPr>
          </a:p>
        </p:txBody>
      </p:sp>
      <p:sp>
        <p:nvSpPr>
          <p:cNvPr id="16" name="矩形 15">
            <a:extLst>
              <a:ext uri="{FF2B5EF4-FFF2-40B4-BE49-F238E27FC236}">
                <a16:creationId xmlns:a16="http://schemas.microsoft.com/office/drawing/2014/main" id="{9EDA0BED-F776-4AD5-89FF-404F2771CDF6}"/>
              </a:ext>
            </a:extLst>
          </p:cNvPr>
          <p:cNvSpPr/>
          <p:nvPr/>
        </p:nvSpPr>
        <p:spPr>
          <a:xfrm>
            <a:off x="2071295" y="2857633"/>
            <a:ext cx="3958097" cy="646331"/>
          </a:xfrm>
          <a:prstGeom prst="rect">
            <a:avLst/>
          </a:prstGeom>
        </p:spPr>
        <p:txBody>
          <a:bodyPr wrap="square">
            <a:spAutoFit/>
          </a:bodyPr>
          <a:lstStyle/>
          <a:p>
            <a:r>
              <a:rPr lang="zh-CN" altLang="en-US" sz="3600" dirty="0">
                <a:latin typeface="+mn-ea"/>
                <a:ea typeface="+mn-ea"/>
                <a:sym typeface="Arial" panose="020B0604020202020204" pitchFamily="34" charset="0"/>
              </a:rPr>
              <a:t>耐久性的主要指标</a:t>
            </a:r>
            <a:endParaRPr lang="zh-CN" altLang="en-US" sz="3600" dirty="0">
              <a:latin typeface="+mn-ea"/>
              <a:ea typeface="+mn-ea"/>
            </a:endParaRPr>
          </a:p>
        </p:txBody>
      </p:sp>
      <p:sp>
        <p:nvSpPr>
          <p:cNvPr id="17" name="矩形 16">
            <a:extLst>
              <a:ext uri="{FF2B5EF4-FFF2-40B4-BE49-F238E27FC236}">
                <a16:creationId xmlns:a16="http://schemas.microsoft.com/office/drawing/2014/main" id="{1596CC4A-6EA5-4BA6-B339-CFC5B8877AFA}"/>
              </a:ext>
            </a:extLst>
          </p:cNvPr>
          <p:cNvSpPr/>
          <p:nvPr/>
        </p:nvSpPr>
        <p:spPr>
          <a:xfrm>
            <a:off x="2096835" y="3603165"/>
            <a:ext cx="3958097" cy="646331"/>
          </a:xfrm>
          <a:prstGeom prst="rect">
            <a:avLst/>
          </a:prstGeom>
        </p:spPr>
        <p:txBody>
          <a:bodyPr wrap="square">
            <a:spAutoFit/>
          </a:bodyPr>
          <a:lstStyle/>
          <a:p>
            <a:r>
              <a:rPr lang="zh-CN" altLang="en-US" sz="3600" dirty="0">
                <a:latin typeface="+mn-ea"/>
                <a:ea typeface="+mn-ea"/>
                <a:sym typeface="Arial" panose="020B0604020202020204" pitchFamily="34" charset="0"/>
              </a:rPr>
              <a:t>耐久性的设计</a:t>
            </a:r>
            <a:endParaRPr lang="zh-CN" altLang="en-US" sz="3600" dirty="0">
              <a:latin typeface="+mn-ea"/>
              <a:ea typeface="+mn-ea"/>
            </a:endParaRPr>
          </a:p>
        </p:txBody>
      </p:sp>
      <p:sp>
        <p:nvSpPr>
          <p:cNvPr id="18" name="矩形 17">
            <a:extLst>
              <a:ext uri="{FF2B5EF4-FFF2-40B4-BE49-F238E27FC236}">
                <a16:creationId xmlns:a16="http://schemas.microsoft.com/office/drawing/2014/main" id="{8F22B4F2-0503-4C0B-BD61-4721C1856237}"/>
              </a:ext>
            </a:extLst>
          </p:cNvPr>
          <p:cNvSpPr/>
          <p:nvPr/>
        </p:nvSpPr>
        <p:spPr>
          <a:xfrm>
            <a:off x="2096835" y="4352677"/>
            <a:ext cx="3958097" cy="646331"/>
          </a:xfrm>
          <a:prstGeom prst="rect">
            <a:avLst/>
          </a:prstGeom>
        </p:spPr>
        <p:txBody>
          <a:bodyPr wrap="square">
            <a:spAutoFit/>
          </a:bodyPr>
          <a:lstStyle/>
          <a:p>
            <a:r>
              <a:rPr lang="zh-CN" altLang="en-US" sz="3600" dirty="0">
                <a:latin typeface="+mn-ea"/>
                <a:ea typeface="+mn-ea"/>
                <a:sym typeface="Arial" panose="020B0604020202020204" pitchFamily="34" charset="0"/>
              </a:rPr>
              <a:t>保证耐久性的措施</a:t>
            </a:r>
            <a:endParaRPr lang="zh-CN" altLang="en-US" sz="3600" dirty="0">
              <a:latin typeface="+mn-ea"/>
              <a:ea typeface="+mn-ea"/>
            </a:endParaRPr>
          </a:p>
        </p:txBody>
      </p:sp>
      <p:grpSp>
        <p:nvGrpSpPr>
          <p:cNvPr id="19" name="组合 18">
            <a:extLst>
              <a:ext uri="{FF2B5EF4-FFF2-40B4-BE49-F238E27FC236}">
                <a16:creationId xmlns:a16="http://schemas.microsoft.com/office/drawing/2014/main" id="{D0CDDC76-9369-4CC3-A597-52232CE0E345}"/>
              </a:ext>
            </a:extLst>
          </p:cNvPr>
          <p:cNvGrpSpPr/>
          <p:nvPr/>
        </p:nvGrpSpPr>
        <p:grpSpPr>
          <a:xfrm>
            <a:off x="975152" y="3603126"/>
            <a:ext cx="629094" cy="646370"/>
            <a:chOff x="152899" y="822876"/>
            <a:chExt cx="611799" cy="646370"/>
          </a:xfrm>
        </p:grpSpPr>
        <p:sp>
          <p:nvSpPr>
            <p:cNvPr id="20" name="Oval 53">
              <a:extLst>
                <a:ext uri="{FF2B5EF4-FFF2-40B4-BE49-F238E27FC236}">
                  <a16:creationId xmlns:a16="http://schemas.microsoft.com/office/drawing/2014/main" id="{27529E88-CD83-43F5-8285-F656F1CD4C01}"/>
                </a:ext>
              </a:extLst>
            </p:cNvPr>
            <p:cNvSpPr>
              <a:spLocks noChangeArrowheads="1"/>
            </p:cNvSpPr>
            <p:nvPr/>
          </p:nvSpPr>
          <p:spPr bwMode="auto">
            <a:xfrm>
              <a:off x="152900" y="822876"/>
              <a:ext cx="611798" cy="646370"/>
            </a:xfrm>
            <a:prstGeom prst="ellipse">
              <a:avLst/>
            </a:prstGeom>
            <a:solidFill>
              <a:srgbClr val="002161"/>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21" name="Text Box 58">
              <a:extLst>
                <a:ext uri="{FF2B5EF4-FFF2-40B4-BE49-F238E27FC236}">
                  <a16:creationId xmlns:a16="http://schemas.microsoft.com/office/drawing/2014/main" id="{5A008BA5-2063-4F8F-9090-52CE61FB3165}"/>
                </a:ext>
              </a:extLst>
            </p:cNvPr>
            <p:cNvSpPr txBox="1">
              <a:spLocks noChangeArrowheads="1"/>
            </p:cNvSpPr>
            <p:nvPr/>
          </p:nvSpPr>
          <p:spPr bwMode="auto">
            <a:xfrm>
              <a:off x="152899" y="932768"/>
              <a:ext cx="611798"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04</a:t>
              </a:r>
            </a:p>
          </p:txBody>
        </p:sp>
      </p:grpSp>
      <p:grpSp>
        <p:nvGrpSpPr>
          <p:cNvPr id="22" name="组合 21">
            <a:extLst>
              <a:ext uri="{FF2B5EF4-FFF2-40B4-BE49-F238E27FC236}">
                <a16:creationId xmlns:a16="http://schemas.microsoft.com/office/drawing/2014/main" id="{20847D35-9B77-4B5F-8DAD-2CB81561F0D0}"/>
              </a:ext>
            </a:extLst>
          </p:cNvPr>
          <p:cNvGrpSpPr/>
          <p:nvPr/>
        </p:nvGrpSpPr>
        <p:grpSpPr>
          <a:xfrm>
            <a:off x="981734" y="4389518"/>
            <a:ext cx="629094" cy="646370"/>
            <a:chOff x="152899" y="822876"/>
            <a:chExt cx="611799" cy="646370"/>
          </a:xfrm>
        </p:grpSpPr>
        <p:sp>
          <p:nvSpPr>
            <p:cNvPr id="23" name="Oval 53">
              <a:extLst>
                <a:ext uri="{FF2B5EF4-FFF2-40B4-BE49-F238E27FC236}">
                  <a16:creationId xmlns:a16="http://schemas.microsoft.com/office/drawing/2014/main" id="{A9D25915-ADC4-4074-A094-6C03B78B86C5}"/>
                </a:ext>
              </a:extLst>
            </p:cNvPr>
            <p:cNvSpPr>
              <a:spLocks noChangeArrowheads="1"/>
            </p:cNvSpPr>
            <p:nvPr/>
          </p:nvSpPr>
          <p:spPr bwMode="auto">
            <a:xfrm>
              <a:off x="152900" y="822876"/>
              <a:ext cx="611798" cy="646370"/>
            </a:xfrm>
            <a:prstGeom prst="ellipse">
              <a:avLst/>
            </a:prstGeom>
            <a:solidFill>
              <a:srgbClr val="002161"/>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24" name="Text Box 58">
              <a:extLst>
                <a:ext uri="{FF2B5EF4-FFF2-40B4-BE49-F238E27FC236}">
                  <a16:creationId xmlns:a16="http://schemas.microsoft.com/office/drawing/2014/main" id="{8B73D740-B1D8-4463-969E-23BEE6D1342D}"/>
                </a:ext>
              </a:extLst>
            </p:cNvPr>
            <p:cNvSpPr txBox="1">
              <a:spLocks noChangeArrowheads="1"/>
            </p:cNvSpPr>
            <p:nvPr/>
          </p:nvSpPr>
          <p:spPr bwMode="auto">
            <a:xfrm>
              <a:off x="152899" y="932768"/>
              <a:ext cx="611798"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05</a:t>
              </a:r>
            </a:p>
          </p:txBody>
        </p:sp>
      </p:grpSp>
    </p:spTree>
    <p:extLst>
      <p:ext uri="{BB962C8B-B14F-4D97-AF65-F5344CB8AC3E}">
        <p14:creationId xmlns:p14="http://schemas.microsoft.com/office/powerpoint/2010/main" val="130260387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dissolve">
                                      <p:cBhvr>
                                        <p:cTn id="7" dur="500"/>
                                        <p:tgtEl>
                                          <p:spTgt spid="4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611736" y="1041648"/>
            <a:ext cx="8010534"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spcBef>
                <a:spcPct val="30000"/>
              </a:spcBef>
            </a:pPr>
            <a:r>
              <a:rPr lang="en-US" altLang="zh-CN" sz="2000" dirty="0">
                <a:solidFill>
                  <a:srgbClr val="FF33CC"/>
                </a:solidFill>
                <a:latin typeface="+mn-ea"/>
                <a:ea typeface="+mn-ea"/>
              </a:rPr>
              <a:t>[3]</a:t>
            </a:r>
            <a:r>
              <a:rPr lang="en-US" altLang="zh-CN" sz="2000" dirty="0">
                <a:latin typeface="+mn-ea"/>
                <a:ea typeface="+mn-ea"/>
              </a:rPr>
              <a:t> </a:t>
            </a:r>
            <a:r>
              <a:rPr lang="zh-CN" altLang="en-US" sz="2000" dirty="0">
                <a:solidFill>
                  <a:schemeClr val="accent2"/>
                </a:solidFill>
                <a:latin typeface="+mn-ea"/>
                <a:ea typeface="+mn-ea"/>
              </a:rPr>
              <a:t>结构或构件的可靠指标降低到某一允许值</a:t>
            </a:r>
            <a:r>
              <a:rPr lang="en-US" altLang="zh-CN" sz="2000" dirty="0">
                <a:solidFill>
                  <a:srgbClr val="FF3300"/>
                </a:solidFill>
                <a:latin typeface="+mn-ea"/>
                <a:ea typeface="+mn-ea"/>
              </a:rPr>
              <a:t>T</a:t>
            </a:r>
            <a:r>
              <a:rPr lang="en-US" altLang="zh-CN" sz="2000" baseline="-25000" dirty="0">
                <a:solidFill>
                  <a:srgbClr val="FF3300"/>
                </a:solidFill>
                <a:latin typeface="+mn-ea"/>
                <a:ea typeface="+mn-ea"/>
              </a:rPr>
              <a:t>3</a:t>
            </a:r>
            <a:r>
              <a:rPr lang="zh-CN" altLang="en-US" sz="2000" dirty="0">
                <a:latin typeface="+mn-ea"/>
                <a:ea typeface="+mn-ea"/>
              </a:rPr>
              <a:t>。</a:t>
            </a:r>
          </a:p>
          <a:p>
            <a:pPr>
              <a:lnSpc>
                <a:spcPct val="110000"/>
              </a:lnSpc>
              <a:spcBef>
                <a:spcPct val="30000"/>
              </a:spcBef>
            </a:pPr>
            <a:r>
              <a:rPr lang="zh-CN" altLang="en-US" sz="2000" dirty="0">
                <a:latin typeface="+mn-ea"/>
                <a:ea typeface="+mn-ea"/>
              </a:rPr>
              <a:t>    随着时间的推移，因荷载的作用、环境变化引起的材料老化、损伤，结构材料的性能逐渐下降，结构可靠度随时间逐渐降低，失效概率逐渐增大。</a:t>
            </a:r>
          </a:p>
          <a:p>
            <a:pPr>
              <a:lnSpc>
                <a:spcPct val="110000"/>
              </a:lnSpc>
              <a:spcBef>
                <a:spcPct val="30000"/>
              </a:spcBef>
            </a:pPr>
            <a:r>
              <a:rPr lang="zh-CN" altLang="en-US" sz="2000" dirty="0">
                <a:latin typeface="+mn-ea"/>
                <a:ea typeface="+mn-ea"/>
              </a:rPr>
              <a:t>    </a:t>
            </a:r>
            <a:r>
              <a:rPr lang="zh-CN" altLang="en-US" sz="2000" dirty="0">
                <a:solidFill>
                  <a:srgbClr val="FF0000"/>
                </a:solidFill>
                <a:latin typeface="+mn-ea"/>
                <a:ea typeface="+mn-ea"/>
              </a:rPr>
              <a:t>当可靠指标降低到不可接受的程度时，则认为达到了耐久性极限状态。但结构经过维修，其可靠度将提高。</a:t>
            </a:r>
          </a:p>
          <a:p>
            <a:pPr>
              <a:lnSpc>
                <a:spcPct val="110000"/>
              </a:lnSpc>
              <a:spcBef>
                <a:spcPct val="30000"/>
              </a:spcBef>
            </a:pPr>
            <a:r>
              <a:rPr lang="en-US" altLang="zh-CN" sz="2000" dirty="0">
                <a:solidFill>
                  <a:srgbClr val="FF33CC"/>
                </a:solidFill>
                <a:latin typeface="+mn-ea"/>
                <a:ea typeface="+mn-ea"/>
              </a:rPr>
              <a:t>[4]</a:t>
            </a:r>
            <a:r>
              <a:rPr lang="en-US" altLang="zh-CN" sz="2000" dirty="0">
                <a:latin typeface="+mn-ea"/>
                <a:ea typeface="+mn-ea"/>
              </a:rPr>
              <a:t> </a:t>
            </a:r>
            <a:r>
              <a:rPr lang="zh-CN" altLang="en-US" sz="2000" dirty="0">
                <a:solidFill>
                  <a:schemeClr val="accent2"/>
                </a:solidFill>
                <a:latin typeface="+mn-ea"/>
                <a:ea typeface="+mn-ea"/>
              </a:rPr>
              <a:t>徐变位移达到某一限值</a:t>
            </a:r>
            <a:r>
              <a:rPr lang="zh-CN" altLang="en-US" sz="2000" dirty="0">
                <a:latin typeface="+mn-ea"/>
                <a:ea typeface="+mn-ea"/>
              </a:rPr>
              <a:t>。</a:t>
            </a:r>
          </a:p>
          <a:p>
            <a:pPr>
              <a:lnSpc>
                <a:spcPct val="110000"/>
              </a:lnSpc>
              <a:spcBef>
                <a:spcPct val="30000"/>
              </a:spcBef>
            </a:pPr>
            <a:r>
              <a:rPr lang="zh-CN" altLang="en-US" sz="2000" dirty="0">
                <a:latin typeface="+mn-ea"/>
                <a:ea typeface="+mn-ea"/>
              </a:rPr>
              <a:t>    徐变是混凝土的一项性质，有些结构甚至是重大结构因徐变过大而发生破坏，这也可认为是一种耐久性破坏。</a:t>
            </a:r>
          </a:p>
        </p:txBody>
      </p:sp>
      <p:sp>
        <p:nvSpPr>
          <p:cNvPr id="4" name="矩形 3"/>
          <p:cNvSpPr/>
          <p:nvPr/>
        </p:nvSpPr>
        <p:spPr>
          <a:xfrm>
            <a:off x="746745" y="141588"/>
            <a:ext cx="3570208" cy="461665"/>
          </a:xfrm>
          <a:prstGeom prst="rect">
            <a:avLst/>
          </a:prstGeom>
        </p:spPr>
        <p:txBody>
          <a:bodyPr wrap="none">
            <a:spAutoFit/>
          </a:bodyPr>
          <a:lstStyle/>
          <a:p>
            <a:pPr fontAlgn="auto">
              <a:spcBef>
                <a:spcPct val="20000"/>
              </a:spcBef>
              <a:spcAft>
                <a:spcPts val="0"/>
              </a:spcAft>
            </a:pPr>
            <a:r>
              <a:rPr lang="zh-CN" altLang="en-US" sz="2400" b="1" dirty="0">
                <a:solidFill>
                  <a:prstClr val="black">
                    <a:lumMod val="65000"/>
                    <a:lumOff val="35000"/>
                  </a:prstClr>
                </a:solidFill>
                <a:latin typeface="微软雅黑" panose="020B0503020204020204" pitchFamily="34" charset="-122"/>
                <a:ea typeface="+mn-ea"/>
              </a:rPr>
              <a:t>混凝土结构的耐久性设计</a:t>
            </a:r>
          </a:p>
        </p:txBody>
      </p:sp>
    </p:spTree>
    <p:extLst>
      <p:ext uri="{BB962C8B-B14F-4D97-AF65-F5344CB8AC3E}">
        <p14:creationId xmlns:p14="http://schemas.microsoft.com/office/powerpoint/2010/main" val="1890331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78850">
                                            <p:txEl>
                                              <p:pRg st="0" end="0"/>
                                            </p:txEl>
                                          </p:spTgt>
                                        </p:tgtEl>
                                        <p:attrNameLst>
                                          <p:attrName>style.visibility</p:attrName>
                                        </p:attrNameLst>
                                      </p:cBhvr>
                                      <p:to>
                                        <p:strVal val="visible"/>
                                      </p:to>
                                    </p:set>
                                    <p:animEffect transition="in" filter="wipe(left)">
                                      <p:cBhvr>
                                        <p:cTn id="7" dur="75"/>
                                        <p:tgtEl>
                                          <p:spTgt spid="788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78850">
                                            <p:txEl>
                                              <p:pRg st="1" end="1"/>
                                            </p:txEl>
                                          </p:spTgt>
                                        </p:tgtEl>
                                        <p:attrNameLst>
                                          <p:attrName>style.visibility</p:attrName>
                                        </p:attrNameLst>
                                      </p:cBhvr>
                                      <p:to>
                                        <p:strVal val="visible"/>
                                      </p:to>
                                    </p:set>
                                    <p:animEffect transition="in" filter="wipe(left)">
                                      <p:cBhvr>
                                        <p:cTn id="12" dur="75"/>
                                        <p:tgtEl>
                                          <p:spTgt spid="788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78850">
                                            <p:txEl>
                                              <p:pRg st="2" end="2"/>
                                            </p:txEl>
                                          </p:spTgt>
                                        </p:tgtEl>
                                        <p:attrNameLst>
                                          <p:attrName>style.visibility</p:attrName>
                                        </p:attrNameLst>
                                      </p:cBhvr>
                                      <p:to>
                                        <p:strVal val="visible"/>
                                      </p:to>
                                    </p:set>
                                    <p:animEffect transition="in" filter="wipe(left)">
                                      <p:cBhvr>
                                        <p:cTn id="17" dur="75"/>
                                        <p:tgtEl>
                                          <p:spTgt spid="788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78850">
                                            <p:txEl>
                                              <p:pRg st="3" end="3"/>
                                            </p:txEl>
                                          </p:spTgt>
                                        </p:tgtEl>
                                        <p:attrNameLst>
                                          <p:attrName>style.visibility</p:attrName>
                                        </p:attrNameLst>
                                      </p:cBhvr>
                                      <p:to>
                                        <p:strVal val="visible"/>
                                      </p:to>
                                    </p:set>
                                    <p:animEffect transition="in" filter="wipe(left)">
                                      <p:cBhvr>
                                        <p:cTn id="22" dur="75"/>
                                        <p:tgtEl>
                                          <p:spTgt spid="7885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lt">
                                    <p:tmPct val="100000"/>
                                  </p:iterate>
                                  <p:childTnLst>
                                    <p:set>
                                      <p:cBhvr>
                                        <p:cTn id="26" dur="1" fill="hold">
                                          <p:stCondLst>
                                            <p:cond delay="0"/>
                                          </p:stCondLst>
                                        </p:cTn>
                                        <p:tgtEl>
                                          <p:spTgt spid="78850">
                                            <p:txEl>
                                              <p:pRg st="4" end="4"/>
                                            </p:txEl>
                                          </p:spTgt>
                                        </p:tgtEl>
                                        <p:attrNameLst>
                                          <p:attrName>style.visibility</p:attrName>
                                        </p:attrNameLst>
                                      </p:cBhvr>
                                      <p:to>
                                        <p:strVal val="visible"/>
                                      </p:to>
                                    </p:set>
                                    <p:animEffect transition="in" filter="wipe(left)">
                                      <p:cBhvr>
                                        <p:cTn id="27" dur="75"/>
                                        <p:tgtEl>
                                          <p:spTgt spid="788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611736" y="1311666"/>
            <a:ext cx="8010534" cy="296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defRPr kumimoji="1" sz="2400">
                <a:solidFill>
                  <a:schemeClr val="tx1"/>
                </a:solidFill>
                <a:latin typeface="Times New Roman" panose="02020603050405020304" pitchFamily="18" charset="0"/>
                <a:ea typeface="宋体" panose="02010600030101010101" pitchFamily="2" charset="-122"/>
              </a:defRPr>
            </a:lvl1pPr>
            <a:lvl2pPr marL="57150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spcBef>
                <a:spcPct val="35000"/>
              </a:spcBef>
            </a:pPr>
            <a:r>
              <a:rPr lang="en-US" altLang="zh-CN" sz="2000" dirty="0">
                <a:solidFill>
                  <a:srgbClr val="FF33CC"/>
                </a:solidFill>
                <a:effectLst>
                  <a:outerShdw blurRad="38100" dist="38100" dir="2700000" algn="tl">
                    <a:srgbClr val="C0C0C0"/>
                  </a:outerShdw>
                </a:effectLst>
                <a:latin typeface="+mn-ea"/>
                <a:ea typeface="+mn-ea"/>
              </a:rPr>
              <a:t>◆  </a:t>
            </a:r>
            <a:r>
              <a:rPr lang="zh-CN" altLang="en-US" sz="2000" dirty="0">
                <a:solidFill>
                  <a:srgbClr val="336600"/>
                </a:solidFill>
                <a:latin typeface="+mn-ea"/>
                <a:ea typeface="+mn-ea"/>
              </a:rPr>
              <a:t>对</a:t>
            </a:r>
            <a:r>
              <a:rPr lang="zh-CN" altLang="en-US" sz="2000" dirty="0">
                <a:solidFill>
                  <a:srgbClr val="FF0000"/>
                </a:solidFill>
                <a:latin typeface="+mn-ea"/>
                <a:ea typeface="+mn-ea"/>
              </a:rPr>
              <a:t>结构寿命的计算</a:t>
            </a:r>
            <a:r>
              <a:rPr lang="zh-CN" altLang="en-US" sz="2000" dirty="0">
                <a:solidFill>
                  <a:srgbClr val="336600"/>
                </a:solidFill>
                <a:latin typeface="+mn-ea"/>
                <a:ea typeface="+mn-ea"/>
              </a:rPr>
              <a:t>是一个很困难的问题，目前主要对基于混凝土碳化和钢筋锈蚀所需要时间的计算。</a:t>
            </a:r>
          </a:p>
          <a:p>
            <a:pPr>
              <a:lnSpc>
                <a:spcPct val="120000"/>
              </a:lnSpc>
              <a:spcBef>
                <a:spcPct val="35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i="1" dirty="0">
                <a:solidFill>
                  <a:srgbClr val="FF3300"/>
                </a:solidFill>
                <a:latin typeface="+mn-ea"/>
                <a:ea typeface="+mn-ea"/>
              </a:rPr>
              <a:t> </a:t>
            </a:r>
            <a:r>
              <a:rPr lang="en-US" altLang="zh-CN" sz="2000" i="1" dirty="0">
                <a:solidFill>
                  <a:srgbClr val="FF3300"/>
                </a:solidFill>
                <a:latin typeface="+mn-ea"/>
                <a:ea typeface="+mn-ea"/>
              </a:rPr>
              <a:t>T</a:t>
            </a:r>
            <a:r>
              <a:rPr lang="en-US" altLang="zh-CN" sz="2000" baseline="-25000" dirty="0">
                <a:solidFill>
                  <a:srgbClr val="FF3300"/>
                </a:solidFill>
                <a:latin typeface="+mn-ea"/>
                <a:ea typeface="+mn-ea"/>
              </a:rPr>
              <a:t>1</a:t>
            </a:r>
            <a:r>
              <a:rPr lang="zh-CN" altLang="en-US" sz="2000" dirty="0">
                <a:latin typeface="+mn-ea"/>
                <a:ea typeface="+mn-ea"/>
              </a:rPr>
              <a:t>为混凝土保护层完全碳化所需要的时间，</a:t>
            </a:r>
            <a:r>
              <a:rPr lang="zh-CN" altLang="en-US" sz="2000" dirty="0">
                <a:solidFill>
                  <a:schemeClr val="accent2"/>
                </a:solidFill>
                <a:latin typeface="+mn-ea"/>
                <a:ea typeface="+mn-ea"/>
              </a:rPr>
              <a:t>若不容许钢筋锈蚀</a:t>
            </a:r>
            <a:r>
              <a:rPr lang="zh-CN" altLang="en-US" sz="2000" dirty="0">
                <a:latin typeface="+mn-ea"/>
                <a:ea typeface="+mn-ea"/>
              </a:rPr>
              <a:t>，则</a:t>
            </a:r>
            <a:r>
              <a:rPr lang="en-US" altLang="zh-CN" sz="2000" i="1" dirty="0">
                <a:solidFill>
                  <a:srgbClr val="FF3300"/>
                </a:solidFill>
                <a:latin typeface="+mn-ea"/>
                <a:ea typeface="+mn-ea"/>
              </a:rPr>
              <a:t>T</a:t>
            </a:r>
            <a:r>
              <a:rPr lang="en-US" altLang="zh-CN" sz="2000" baseline="-25000" dirty="0">
                <a:solidFill>
                  <a:srgbClr val="FF3300"/>
                </a:solidFill>
                <a:latin typeface="+mn-ea"/>
                <a:ea typeface="+mn-ea"/>
              </a:rPr>
              <a:t>1</a:t>
            </a:r>
            <a:r>
              <a:rPr lang="zh-CN" altLang="en-US" sz="2000" dirty="0">
                <a:solidFill>
                  <a:srgbClr val="FF3300"/>
                </a:solidFill>
                <a:latin typeface="+mn-ea"/>
                <a:ea typeface="+mn-ea"/>
              </a:rPr>
              <a:t>即为结构寿命</a:t>
            </a:r>
            <a:r>
              <a:rPr lang="zh-CN" altLang="en-US" sz="2000" dirty="0">
                <a:latin typeface="+mn-ea"/>
                <a:ea typeface="+mn-ea"/>
              </a:rPr>
              <a:t>；</a:t>
            </a:r>
          </a:p>
          <a:p>
            <a:pPr>
              <a:lnSpc>
                <a:spcPct val="120000"/>
              </a:lnSpc>
              <a:spcBef>
                <a:spcPct val="35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solidFill>
                  <a:schemeClr val="accent2"/>
                </a:solidFill>
                <a:latin typeface="+mn-ea"/>
                <a:ea typeface="+mn-ea"/>
              </a:rPr>
              <a:t>若允许钢筋有一定量的锈蚀</a:t>
            </a:r>
            <a:r>
              <a:rPr lang="zh-CN" altLang="en-US" sz="2000" dirty="0">
                <a:latin typeface="+mn-ea"/>
                <a:ea typeface="+mn-ea"/>
              </a:rPr>
              <a:t>，则可取开始出现沿钢筋产生纵向裂缝的时间</a:t>
            </a:r>
            <a:r>
              <a:rPr lang="en-US" altLang="zh-CN" sz="2000" i="1" dirty="0">
                <a:solidFill>
                  <a:srgbClr val="FF3300"/>
                </a:solidFill>
                <a:latin typeface="+mn-ea"/>
                <a:ea typeface="+mn-ea"/>
              </a:rPr>
              <a:t>T</a:t>
            </a:r>
            <a:r>
              <a:rPr lang="en-US" altLang="zh-CN" sz="2000" baseline="-25000" dirty="0">
                <a:solidFill>
                  <a:srgbClr val="FF3300"/>
                </a:solidFill>
                <a:latin typeface="+mn-ea"/>
                <a:ea typeface="+mn-ea"/>
              </a:rPr>
              <a:t>1</a:t>
            </a:r>
            <a:r>
              <a:rPr lang="en-US" altLang="zh-CN" sz="2000" dirty="0">
                <a:solidFill>
                  <a:srgbClr val="FF3300"/>
                </a:solidFill>
                <a:latin typeface="+mn-ea"/>
                <a:ea typeface="+mn-ea"/>
              </a:rPr>
              <a:t>+</a:t>
            </a:r>
            <a:r>
              <a:rPr lang="en-US" altLang="zh-CN" sz="2000" i="1" dirty="0">
                <a:solidFill>
                  <a:srgbClr val="FF3300"/>
                </a:solidFill>
                <a:latin typeface="+mn-ea"/>
                <a:ea typeface="+mn-ea"/>
              </a:rPr>
              <a:t>T</a:t>
            </a:r>
            <a:r>
              <a:rPr lang="en-US" altLang="zh-CN" sz="2000" baseline="-25000" dirty="0">
                <a:solidFill>
                  <a:srgbClr val="FF3300"/>
                </a:solidFill>
                <a:latin typeface="+mn-ea"/>
                <a:ea typeface="+mn-ea"/>
              </a:rPr>
              <a:t>2</a:t>
            </a:r>
            <a:r>
              <a:rPr lang="zh-CN" altLang="en-US" sz="2000" dirty="0">
                <a:solidFill>
                  <a:srgbClr val="FF3300"/>
                </a:solidFill>
                <a:latin typeface="+mn-ea"/>
                <a:ea typeface="+mn-ea"/>
              </a:rPr>
              <a:t>作为结构寿命</a:t>
            </a:r>
            <a:r>
              <a:rPr lang="zh-CN" altLang="en-US" sz="2000" dirty="0">
                <a:latin typeface="+mn-ea"/>
                <a:ea typeface="+mn-ea"/>
              </a:rPr>
              <a:t>；</a:t>
            </a:r>
          </a:p>
          <a:p>
            <a:pPr>
              <a:lnSpc>
                <a:spcPct val="120000"/>
              </a:lnSpc>
              <a:spcBef>
                <a:spcPct val="35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solidFill>
                  <a:schemeClr val="accent2"/>
                </a:solidFill>
                <a:latin typeface="+mn-ea"/>
                <a:ea typeface="+mn-ea"/>
              </a:rPr>
              <a:t>若允许结构承载力开始下降</a:t>
            </a:r>
            <a:r>
              <a:rPr lang="zh-CN" altLang="en-US" sz="2000" dirty="0">
                <a:latin typeface="+mn-ea"/>
                <a:ea typeface="+mn-ea"/>
              </a:rPr>
              <a:t>，</a:t>
            </a:r>
            <a:r>
              <a:rPr lang="zh-CN" altLang="en-US" sz="2000" dirty="0">
                <a:solidFill>
                  <a:srgbClr val="FF3300"/>
                </a:solidFill>
                <a:latin typeface="+mn-ea"/>
                <a:ea typeface="+mn-ea"/>
              </a:rPr>
              <a:t>则可取结构寿命</a:t>
            </a:r>
            <a:r>
              <a:rPr lang="en-US" altLang="zh-CN" sz="2000" i="1" dirty="0">
                <a:solidFill>
                  <a:srgbClr val="FF3300"/>
                </a:solidFill>
                <a:latin typeface="+mn-ea"/>
                <a:ea typeface="+mn-ea"/>
              </a:rPr>
              <a:t>T</a:t>
            </a:r>
            <a:r>
              <a:rPr lang="en-US" altLang="zh-CN" sz="2000" baseline="-25000" dirty="0">
                <a:solidFill>
                  <a:srgbClr val="FF3300"/>
                </a:solidFill>
                <a:latin typeface="+mn-ea"/>
                <a:ea typeface="+mn-ea"/>
              </a:rPr>
              <a:t>1</a:t>
            </a:r>
            <a:r>
              <a:rPr lang="en-US" altLang="zh-CN" sz="2000" dirty="0">
                <a:solidFill>
                  <a:srgbClr val="FF3300"/>
                </a:solidFill>
                <a:latin typeface="+mn-ea"/>
                <a:ea typeface="+mn-ea"/>
              </a:rPr>
              <a:t>+</a:t>
            </a:r>
            <a:r>
              <a:rPr lang="en-US" altLang="zh-CN" sz="2000" i="1" dirty="0">
                <a:solidFill>
                  <a:srgbClr val="FF3300"/>
                </a:solidFill>
                <a:latin typeface="+mn-ea"/>
                <a:ea typeface="+mn-ea"/>
              </a:rPr>
              <a:t>T</a:t>
            </a:r>
            <a:r>
              <a:rPr lang="en-US" altLang="zh-CN" sz="2000" baseline="-25000" dirty="0">
                <a:solidFill>
                  <a:srgbClr val="FF3300"/>
                </a:solidFill>
                <a:latin typeface="+mn-ea"/>
                <a:ea typeface="+mn-ea"/>
              </a:rPr>
              <a:t>2</a:t>
            </a:r>
            <a:r>
              <a:rPr lang="en-US" altLang="zh-CN" sz="2000" dirty="0">
                <a:solidFill>
                  <a:srgbClr val="FF3300"/>
                </a:solidFill>
                <a:latin typeface="+mn-ea"/>
                <a:ea typeface="+mn-ea"/>
              </a:rPr>
              <a:t>+</a:t>
            </a:r>
            <a:r>
              <a:rPr lang="en-US" altLang="zh-CN" sz="2000" i="1" dirty="0">
                <a:solidFill>
                  <a:srgbClr val="FF3300"/>
                </a:solidFill>
                <a:latin typeface="+mn-ea"/>
                <a:ea typeface="+mn-ea"/>
              </a:rPr>
              <a:t>T</a:t>
            </a:r>
            <a:r>
              <a:rPr lang="en-US" altLang="zh-CN" sz="2000" baseline="-25000" dirty="0">
                <a:solidFill>
                  <a:srgbClr val="FF3300"/>
                </a:solidFill>
                <a:latin typeface="+mn-ea"/>
                <a:ea typeface="+mn-ea"/>
              </a:rPr>
              <a:t>3</a:t>
            </a:r>
            <a:r>
              <a:rPr lang="zh-CN" altLang="en-US" sz="2000" dirty="0">
                <a:latin typeface="+mn-ea"/>
                <a:ea typeface="+mn-ea"/>
              </a:rPr>
              <a:t>。</a:t>
            </a:r>
          </a:p>
        </p:txBody>
      </p:sp>
      <p:sp>
        <p:nvSpPr>
          <p:cNvPr id="4" name="矩形 3"/>
          <p:cNvSpPr/>
          <p:nvPr/>
        </p:nvSpPr>
        <p:spPr>
          <a:xfrm>
            <a:off x="746745" y="141588"/>
            <a:ext cx="3570208" cy="461665"/>
          </a:xfrm>
          <a:prstGeom prst="rect">
            <a:avLst/>
          </a:prstGeom>
        </p:spPr>
        <p:txBody>
          <a:bodyPr wrap="none">
            <a:spAutoFit/>
          </a:bodyPr>
          <a:lstStyle/>
          <a:p>
            <a:pPr fontAlgn="auto">
              <a:spcBef>
                <a:spcPct val="20000"/>
              </a:spcBef>
              <a:spcAft>
                <a:spcPts val="0"/>
              </a:spcAft>
            </a:pPr>
            <a:r>
              <a:rPr lang="zh-CN" altLang="en-US" sz="2400" b="1" dirty="0">
                <a:solidFill>
                  <a:prstClr val="black">
                    <a:lumMod val="65000"/>
                    <a:lumOff val="35000"/>
                  </a:prstClr>
                </a:solidFill>
                <a:latin typeface="微软雅黑" panose="020B0503020204020204" pitchFamily="34" charset="-122"/>
                <a:ea typeface="+mn-ea"/>
              </a:rPr>
              <a:t>混凝土结构的耐久性设计</a:t>
            </a:r>
          </a:p>
        </p:txBody>
      </p:sp>
    </p:spTree>
    <p:extLst>
      <p:ext uri="{BB962C8B-B14F-4D97-AF65-F5344CB8AC3E}">
        <p14:creationId xmlns:p14="http://schemas.microsoft.com/office/powerpoint/2010/main" val="3333350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79874">
                                            <p:txEl>
                                              <p:pRg st="0" end="0"/>
                                            </p:txEl>
                                          </p:spTgt>
                                        </p:tgtEl>
                                        <p:attrNameLst>
                                          <p:attrName>style.visibility</p:attrName>
                                        </p:attrNameLst>
                                      </p:cBhvr>
                                      <p:to>
                                        <p:strVal val="visible"/>
                                      </p:to>
                                    </p:set>
                                    <p:animEffect transition="in" filter="wipe(left)">
                                      <p:cBhvr>
                                        <p:cTn id="7" dur="75"/>
                                        <p:tgtEl>
                                          <p:spTgt spid="798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79874">
                                            <p:txEl>
                                              <p:pRg st="1" end="1"/>
                                            </p:txEl>
                                          </p:spTgt>
                                        </p:tgtEl>
                                        <p:attrNameLst>
                                          <p:attrName>style.visibility</p:attrName>
                                        </p:attrNameLst>
                                      </p:cBhvr>
                                      <p:to>
                                        <p:strVal val="visible"/>
                                      </p:to>
                                    </p:set>
                                    <p:animEffect transition="in" filter="wipe(left)">
                                      <p:cBhvr>
                                        <p:cTn id="12" dur="75"/>
                                        <p:tgtEl>
                                          <p:spTgt spid="798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79874">
                                            <p:txEl>
                                              <p:pRg st="2" end="2"/>
                                            </p:txEl>
                                          </p:spTgt>
                                        </p:tgtEl>
                                        <p:attrNameLst>
                                          <p:attrName>style.visibility</p:attrName>
                                        </p:attrNameLst>
                                      </p:cBhvr>
                                      <p:to>
                                        <p:strVal val="visible"/>
                                      </p:to>
                                    </p:set>
                                    <p:animEffect transition="in" filter="wipe(left)">
                                      <p:cBhvr>
                                        <p:cTn id="17" dur="75"/>
                                        <p:tgtEl>
                                          <p:spTgt spid="798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79874">
                                            <p:txEl>
                                              <p:pRg st="3" end="3"/>
                                            </p:txEl>
                                          </p:spTgt>
                                        </p:tgtEl>
                                        <p:attrNameLst>
                                          <p:attrName>style.visibility</p:attrName>
                                        </p:attrNameLst>
                                      </p:cBhvr>
                                      <p:to>
                                        <p:strVal val="visible"/>
                                      </p:to>
                                    </p:set>
                                    <p:animEffect transition="in" filter="wipe(left)">
                                      <p:cBhvr>
                                        <p:cTn id="22" dur="75"/>
                                        <p:tgtEl>
                                          <p:spTgt spid="798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566732" y="846565"/>
            <a:ext cx="3825255" cy="461665"/>
          </a:xfrm>
          <a:prstGeom prst="rect">
            <a:avLst/>
          </a:prstGeom>
          <a:solidFill>
            <a:schemeClr val="bg1"/>
          </a:solidFill>
          <a:ln>
            <a:noFill/>
          </a:ln>
          <a:effectLst/>
        </p:spPr>
        <p:txBody>
          <a:bodyPr wrap="square">
            <a:spAutoFit/>
          </a:bodyPr>
          <a:lstStyle/>
          <a:p>
            <a:pPr>
              <a:spcBef>
                <a:spcPct val="50000"/>
              </a:spcBef>
            </a:pPr>
            <a:r>
              <a:rPr lang="en-US" altLang="zh-CN" sz="2400" dirty="0">
                <a:solidFill>
                  <a:srgbClr val="002060"/>
                </a:solidFill>
                <a:latin typeface="+mn-ea"/>
                <a:ea typeface="+mn-ea"/>
              </a:rPr>
              <a:t>3</a:t>
            </a:r>
            <a:r>
              <a:rPr lang="zh-CN" altLang="en-US" sz="2400" dirty="0">
                <a:solidFill>
                  <a:srgbClr val="002060"/>
                </a:solidFill>
                <a:latin typeface="+mn-ea"/>
                <a:ea typeface="+mn-ea"/>
              </a:rPr>
              <a:t>、保证耐久性的措施</a:t>
            </a:r>
            <a:endParaRPr lang="zh-CN" altLang="en-US" sz="2000" dirty="0">
              <a:solidFill>
                <a:srgbClr val="002060"/>
              </a:solidFill>
              <a:latin typeface="+mn-ea"/>
              <a:ea typeface="+mn-ea"/>
            </a:endParaRPr>
          </a:p>
        </p:txBody>
      </p:sp>
      <p:sp>
        <p:nvSpPr>
          <p:cNvPr id="80899" name="Text Box 3"/>
          <p:cNvSpPr txBox="1">
            <a:spLocks noChangeArrowheads="1"/>
          </p:cNvSpPr>
          <p:nvPr/>
        </p:nvSpPr>
        <p:spPr bwMode="auto">
          <a:xfrm>
            <a:off x="566732" y="1491678"/>
            <a:ext cx="7900791" cy="294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defRPr kumimoji="1" sz="2400">
                <a:solidFill>
                  <a:schemeClr val="tx1"/>
                </a:solidFill>
                <a:latin typeface="Times New Roman" panose="02020603050405020304" pitchFamily="18" charset="0"/>
                <a:ea typeface="宋体" panose="02010600030101010101" pitchFamily="2" charset="-122"/>
              </a:defRPr>
            </a:lvl1pPr>
            <a:lvl2pPr marL="66675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spcBef>
                <a:spcPct val="15000"/>
              </a:spcBef>
            </a:pPr>
            <a:r>
              <a:rPr lang="en-US" altLang="zh-CN" sz="2000" dirty="0">
                <a:solidFill>
                  <a:srgbClr val="FF3300"/>
                </a:solidFill>
                <a:latin typeface="+mn-ea"/>
                <a:ea typeface="+mn-ea"/>
              </a:rPr>
              <a:t>[1] </a:t>
            </a:r>
            <a:r>
              <a:rPr lang="zh-CN" altLang="en-US" sz="2000" dirty="0">
                <a:solidFill>
                  <a:srgbClr val="FF3300"/>
                </a:solidFill>
                <a:latin typeface="+mn-ea"/>
                <a:ea typeface="+mn-ea"/>
              </a:rPr>
              <a:t>最小保护层厚度</a:t>
            </a:r>
            <a:r>
              <a:rPr lang="zh-CN" altLang="en-US" sz="2000" dirty="0">
                <a:latin typeface="+mn-ea"/>
                <a:ea typeface="+mn-ea"/>
              </a:rPr>
              <a:t>：</a:t>
            </a:r>
          </a:p>
          <a:p>
            <a:pPr>
              <a:lnSpc>
                <a:spcPct val="150000"/>
              </a:lnSpc>
              <a:spcBef>
                <a:spcPct val="15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latin typeface="+mn-ea"/>
                <a:ea typeface="+mn-ea"/>
              </a:rPr>
              <a:t>为保证耐久性和钢筋的粘结力，对一、二、三类环境一般建筑结构（设计工作寿命</a:t>
            </a:r>
            <a:r>
              <a:rPr lang="en-US" altLang="zh-CN" sz="2000" dirty="0">
                <a:latin typeface="+mn-ea"/>
                <a:ea typeface="+mn-ea"/>
              </a:rPr>
              <a:t>50</a:t>
            </a:r>
            <a:r>
              <a:rPr lang="zh-CN" altLang="en-US" sz="2000" dirty="0">
                <a:latin typeface="+mn-ea"/>
                <a:ea typeface="+mn-ea"/>
              </a:rPr>
              <a:t>年），</a:t>
            </a:r>
            <a:r>
              <a:rPr lang="en-US" altLang="zh-CN" sz="2000" dirty="0">
                <a:latin typeface="+mn-ea"/>
                <a:ea typeface="+mn-ea"/>
              </a:rPr>
              <a:t>《</a:t>
            </a:r>
            <a:r>
              <a:rPr lang="zh-CN" altLang="en-US" sz="2000" dirty="0">
                <a:latin typeface="+mn-ea"/>
                <a:ea typeface="+mn-ea"/>
              </a:rPr>
              <a:t>规范</a:t>
            </a:r>
            <a:r>
              <a:rPr lang="en-US" altLang="zh-CN" sz="2000" dirty="0">
                <a:latin typeface="+mn-ea"/>
                <a:ea typeface="+mn-ea"/>
              </a:rPr>
              <a:t>》</a:t>
            </a:r>
            <a:r>
              <a:rPr lang="zh-CN" altLang="en-US" sz="2000" dirty="0">
                <a:latin typeface="+mn-ea"/>
                <a:ea typeface="+mn-ea"/>
              </a:rPr>
              <a:t>规定了最小混凝土保护层厚度。</a:t>
            </a:r>
          </a:p>
          <a:p>
            <a:pPr>
              <a:lnSpc>
                <a:spcPct val="150000"/>
              </a:lnSpc>
              <a:spcBef>
                <a:spcPct val="15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solidFill>
                  <a:schemeClr val="accent2"/>
                </a:solidFill>
                <a:latin typeface="+mn-ea"/>
                <a:ea typeface="+mn-ea"/>
              </a:rPr>
              <a:t>对四、五类环境种的建筑结构，应按专门规定考虑。</a:t>
            </a:r>
          </a:p>
          <a:p>
            <a:pPr>
              <a:lnSpc>
                <a:spcPct val="150000"/>
              </a:lnSpc>
              <a:spcBef>
                <a:spcPct val="15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latin typeface="+mn-ea"/>
                <a:ea typeface="+mn-ea"/>
              </a:rPr>
              <a:t>当对结构设计工作寿命有更高要求时（</a:t>
            </a:r>
            <a:r>
              <a:rPr lang="en-US" altLang="zh-CN" sz="2000" dirty="0">
                <a:latin typeface="+mn-ea"/>
                <a:ea typeface="+mn-ea"/>
              </a:rPr>
              <a:t>100</a:t>
            </a:r>
            <a:r>
              <a:rPr lang="zh-CN" altLang="en-US" sz="2000" dirty="0">
                <a:latin typeface="+mn-ea"/>
                <a:ea typeface="+mn-ea"/>
              </a:rPr>
              <a:t>年），混凝土保护层厚度应将表</a:t>
            </a:r>
            <a:r>
              <a:rPr lang="en-US" altLang="zh-CN" sz="2000" dirty="0">
                <a:latin typeface="+mn-ea"/>
                <a:ea typeface="+mn-ea"/>
              </a:rPr>
              <a:t>5-1</a:t>
            </a:r>
            <a:r>
              <a:rPr lang="zh-CN" altLang="en-US" sz="2000" dirty="0">
                <a:latin typeface="+mn-ea"/>
                <a:ea typeface="+mn-ea"/>
              </a:rPr>
              <a:t>的数值乘以</a:t>
            </a:r>
            <a:r>
              <a:rPr lang="en-US" altLang="zh-CN" sz="2000" dirty="0">
                <a:latin typeface="+mn-ea"/>
                <a:ea typeface="+mn-ea"/>
              </a:rPr>
              <a:t>1.4</a:t>
            </a:r>
            <a:r>
              <a:rPr lang="zh-CN" altLang="en-US" sz="2000" dirty="0">
                <a:latin typeface="+mn-ea"/>
                <a:ea typeface="+mn-ea"/>
              </a:rPr>
              <a:t>或采用表面防护，定期维修等措施。</a:t>
            </a:r>
          </a:p>
        </p:txBody>
      </p:sp>
      <p:sp>
        <p:nvSpPr>
          <p:cNvPr id="5" name="矩形 4"/>
          <p:cNvSpPr/>
          <p:nvPr/>
        </p:nvSpPr>
        <p:spPr>
          <a:xfrm>
            <a:off x="746745" y="141588"/>
            <a:ext cx="3570208" cy="461665"/>
          </a:xfrm>
          <a:prstGeom prst="rect">
            <a:avLst/>
          </a:prstGeom>
        </p:spPr>
        <p:txBody>
          <a:bodyPr wrap="none">
            <a:spAutoFit/>
          </a:bodyPr>
          <a:lstStyle/>
          <a:p>
            <a:pPr fontAlgn="auto">
              <a:spcBef>
                <a:spcPct val="20000"/>
              </a:spcBef>
              <a:spcAft>
                <a:spcPts val="0"/>
              </a:spcAft>
            </a:pPr>
            <a:r>
              <a:rPr lang="zh-CN" altLang="en-US" sz="2400" b="1" dirty="0">
                <a:solidFill>
                  <a:prstClr val="black">
                    <a:lumMod val="65000"/>
                    <a:lumOff val="35000"/>
                  </a:prstClr>
                </a:solidFill>
                <a:latin typeface="微软雅黑" panose="020B0503020204020204" pitchFamily="34" charset="-122"/>
                <a:ea typeface="+mn-ea"/>
              </a:rPr>
              <a:t>混凝土结构的耐久性设计</a:t>
            </a:r>
          </a:p>
        </p:txBody>
      </p:sp>
    </p:spTree>
    <p:extLst>
      <p:ext uri="{BB962C8B-B14F-4D97-AF65-F5344CB8AC3E}">
        <p14:creationId xmlns:p14="http://schemas.microsoft.com/office/powerpoint/2010/main" val="4071155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left)">
                                      <p:cBhvr>
                                        <p:cTn id="7" dur="75"/>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wipe(left)">
                                      <p:cBhvr>
                                        <p:cTn id="12" dur="75"/>
                                        <p:tgtEl>
                                          <p:spTgt spid="80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wipe(left)">
                                      <p:cBhvr>
                                        <p:cTn id="17" dur="75"/>
                                        <p:tgtEl>
                                          <p:spTgt spid="808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wipe(left)">
                                      <p:cBhvr>
                                        <p:cTn id="22" dur="75"/>
                                        <p:tgtEl>
                                          <p:spTgt spid="80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75093" y="1176657"/>
            <a:ext cx="7900790"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defRPr kumimoji="1" sz="2400">
                <a:solidFill>
                  <a:schemeClr val="tx1"/>
                </a:solidFill>
                <a:latin typeface="Times New Roman" panose="02020603050405020304" pitchFamily="18" charset="0"/>
                <a:ea typeface="宋体" panose="02010600030101010101" pitchFamily="2" charset="-122"/>
              </a:defRPr>
            </a:lvl1pPr>
            <a:lvl2pPr marL="66675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spcBef>
                <a:spcPct val="15000"/>
              </a:spcBef>
            </a:pPr>
            <a:r>
              <a:rPr lang="en-US" altLang="zh-CN" dirty="0">
                <a:solidFill>
                  <a:srgbClr val="FF3300"/>
                </a:solidFill>
                <a:latin typeface="+mn-ea"/>
                <a:ea typeface="+mn-ea"/>
              </a:rPr>
              <a:t>[2] </a:t>
            </a:r>
            <a:r>
              <a:rPr lang="zh-CN" altLang="en-US" dirty="0">
                <a:solidFill>
                  <a:srgbClr val="FF3300"/>
                </a:solidFill>
                <a:latin typeface="+mn-ea"/>
                <a:ea typeface="+mn-ea"/>
              </a:rPr>
              <a:t>混凝土的要求</a:t>
            </a:r>
            <a:endParaRPr lang="zh-CN" altLang="en-US" dirty="0">
              <a:latin typeface="+mn-ea"/>
              <a:ea typeface="+mn-ea"/>
            </a:endParaRPr>
          </a:p>
          <a:p>
            <a:pPr>
              <a:lnSpc>
                <a:spcPct val="150000"/>
              </a:lnSpc>
              <a:spcBef>
                <a:spcPct val="15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latin typeface="+mn-ea"/>
                <a:ea typeface="+mn-ea"/>
              </a:rPr>
              <a:t>耐久性的另一个重要方面是</a:t>
            </a:r>
            <a:r>
              <a:rPr lang="zh-CN" altLang="en-US" sz="2000" dirty="0">
                <a:solidFill>
                  <a:schemeClr val="accent2"/>
                </a:solidFill>
                <a:latin typeface="+mn-ea"/>
                <a:ea typeface="+mn-ea"/>
              </a:rPr>
              <a:t>混凝土密实性</a:t>
            </a:r>
            <a:r>
              <a:rPr lang="zh-CN" altLang="en-US" sz="2000" dirty="0">
                <a:latin typeface="+mn-ea"/>
                <a:ea typeface="+mn-ea"/>
              </a:rPr>
              <a:t>，因为密实性好对延缓混凝土的碳化和钢筋锈蚀有很大作用。</a:t>
            </a:r>
          </a:p>
          <a:p>
            <a:pPr>
              <a:lnSpc>
                <a:spcPct val="150000"/>
              </a:lnSpc>
              <a:spcBef>
                <a:spcPct val="15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latin typeface="+mn-ea"/>
                <a:ea typeface="+mn-ea"/>
              </a:rPr>
              <a:t>提高混凝土密实性。主要是减小水灰比和保证水泥用量（表</a:t>
            </a:r>
            <a:r>
              <a:rPr lang="en-US" altLang="zh-CN" sz="2000" dirty="0">
                <a:latin typeface="+mn-ea"/>
                <a:ea typeface="+mn-ea"/>
              </a:rPr>
              <a:t>3-2</a:t>
            </a:r>
            <a:r>
              <a:rPr lang="zh-CN" altLang="en-US" sz="2000" dirty="0">
                <a:latin typeface="+mn-ea"/>
                <a:ea typeface="+mn-ea"/>
              </a:rPr>
              <a:t>）。</a:t>
            </a:r>
          </a:p>
          <a:p>
            <a:pPr>
              <a:lnSpc>
                <a:spcPct val="150000"/>
              </a:lnSpc>
              <a:spcBef>
                <a:spcPct val="15000"/>
              </a:spcBef>
            </a:pPr>
            <a:r>
              <a:rPr lang="zh-CN" altLang="en-US" sz="2000" dirty="0">
                <a:solidFill>
                  <a:srgbClr val="FF33CC"/>
                </a:solidFill>
                <a:effectLst>
                  <a:outerShdw blurRad="38100" dist="38100" dir="2700000" algn="tl">
                    <a:srgbClr val="C0C0C0"/>
                  </a:outerShdw>
                </a:effectLst>
                <a:latin typeface="+mn-ea"/>
                <a:ea typeface="+mn-ea"/>
              </a:rPr>
              <a:t>◆    </a:t>
            </a:r>
            <a:r>
              <a:rPr lang="zh-CN" altLang="en-US" sz="2000" dirty="0">
                <a:latin typeface="+mn-ea"/>
                <a:ea typeface="+mn-ea"/>
              </a:rPr>
              <a:t>控制氯离子含量（表</a:t>
            </a:r>
            <a:r>
              <a:rPr lang="en-US" altLang="zh-CN" sz="2000" dirty="0">
                <a:latin typeface="+mn-ea"/>
                <a:ea typeface="+mn-ea"/>
              </a:rPr>
              <a:t>3-3</a:t>
            </a:r>
            <a:r>
              <a:rPr lang="zh-CN" altLang="en-US" sz="2000" dirty="0">
                <a:latin typeface="+mn-ea"/>
                <a:ea typeface="+mn-ea"/>
              </a:rPr>
              <a:t>） 。若混凝土种氯离子含量过大，则会对钢筋锈蚀有恶劣影响。</a:t>
            </a:r>
          </a:p>
        </p:txBody>
      </p:sp>
      <p:sp>
        <p:nvSpPr>
          <p:cNvPr id="2" name="矩形 1"/>
          <p:cNvSpPr/>
          <p:nvPr/>
        </p:nvSpPr>
        <p:spPr>
          <a:xfrm>
            <a:off x="881754" y="141588"/>
            <a:ext cx="2646878" cy="461665"/>
          </a:xfrm>
          <a:prstGeom prst="rect">
            <a:avLst/>
          </a:prstGeom>
        </p:spPr>
        <p:txBody>
          <a:bodyPr wrap="none">
            <a:spAutoFit/>
          </a:bodyPr>
          <a:lstStyle/>
          <a:p>
            <a:pPr>
              <a:spcBef>
                <a:spcPct val="50000"/>
              </a:spcBef>
            </a:pPr>
            <a:r>
              <a:rPr lang="zh-CN" altLang="en-US" sz="2400" dirty="0">
                <a:solidFill>
                  <a:srgbClr val="002060"/>
                </a:solidFill>
                <a:ea typeface="黑体" panose="02010609060101010101" pitchFamily="49" charset="-122"/>
              </a:rPr>
              <a:t>保证耐久性的措施</a:t>
            </a:r>
            <a:endParaRPr lang="zh-CN" altLang="en-US" sz="2000" dirty="0">
              <a:solidFill>
                <a:srgbClr val="002060"/>
              </a:solidFill>
              <a:ea typeface="黑体" panose="02010609060101010101" pitchFamily="49" charset="-122"/>
            </a:endParaRPr>
          </a:p>
        </p:txBody>
      </p:sp>
    </p:spTree>
    <p:extLst>
      <p:ext uri="{BB962C8B-B14F-4D97-AF65-F5344CB8AC3E}">
        <p14:creationId xmlns:p14="http://schemas.microsoft.com/office/powerpoint/2010/main" val="389396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75"/>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75"/>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75"/>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75"/>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2"/>
          <p:cNvGraphicFramePr>
            <a:graphicFrameLocks noChangeAspect="1"/>
          </p:cNvGraphicFramePr>
          <p:nvPr>
            <p:extLst>
              <p:ext uri="{D42A27DB-BD31-4B8C-83A1-F6EECF244321}">
                <p14:modId xmlns:p14="http://schemas.microsoft.com/office/powerpoint/2010/main" val="88459148"/>
              </p:ext>
            </p:extLst>
          </p:nvPr>
        </p:nvGraphicFramePr>
        <p:xfrm>
          <a:off x="701742" y="1626687"/>
          <a:ext cx="4471987" cy="2662380"/>
        </p:xfrm>
        <a:graphic>
          <a:graphicData uri="http://schemas.openxmlformats.org/presentationml/2006/ole">
            <mc:AlternateContent xmlns:mc="http://schemas.openxmlformats.org/markup-compatibility/2006">
              <mc:Choice xmlns:v="urn:schemas-microsoft-com:vml" Requires="v">
                <p:oleObj spid="_x0000_s6164" name="Document" r:id="rId3" imgW="5627623" imgH="3013093" progId="Word.Document.8">
                  <p:embed/>
                </p:oleObj>
              </mc:Choice>
              <mc:Fallback>
                <p:oleObj name="Document" r:id="rId3" imgW="5627623" imgH="3013093" progId="Word.Document.8">
                  <p:embed/>
                  <p:pic>
                    <p:nvPicPr>
                      <p:cNvPr id="81922" name="Object 2"/>
                      <p:cNvPicPr>
                        <a:picLocks noChangeAspect="1" noChangeArrowheads="1"/>
                      </p:cNvPicPr>
                      <p:nvPr/>
                    </p:nvPicPr>
                    <p:blipFill>
                      <a:blip r:embed="rId4"/>
                      <a:srcRect/>
                      <a:stretch>
                        <a:fillRect/>
                      </a:stretch>
                    </p:blipFill>
                    <p:spPr bwMode="auto">
                      <a:xfrm>
                        <a:off x="701742" y="1626687"/>
                        <a:ext cx="4471987" cy="2662380"/>
                      </a:xfrm>
                      <a:prstGeom prst="rect">
                        <a:avLst/>
                      </a:prstGeom>
                      <a:noFill/>
                      <a:ln>
                        <a:noFill/>
                      </a:ln>
                      <a:effec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2940706555"/>
              </p:ext>
            </p:extLst>
          </p:nvPr>
        </p:nvGraphicFramePr>
        <p:xfrm>
          <a:off x="5247045" y="1851702"/>
          <a:ext cx="3401922" cy="1828279"/>
        </p:xfrm>
        <a:graphic>
          <a:graphicData uri="http://schemas.openxmlformats.org/presentationml/2006/ole">
            <mc:AlternateContent xmlns:mc="http://schemas.openxmlformats.org/markup-compatibility/2006">
              <mc:Choice xmlns:v="urn:schemas-microsoft-com:vml" Requires="v">
                <p:oleObj spid="_x0000_s6165" name="Document" r:id="rId5" imgW="5627623" imgH="1757818" progId="Word.Document.8">
                  <p:embed/>
                </p:oleObj>
              </mc:Choice>
              <mc:Fallback>
                <p:oleObj name="Document" r:id="rId5" imgW="5627623" imgH="1757818" progId="Word.Document.8">
                  <p:embed/>
                  <p:pic>
                    <p:nvPicPr>
                      <p:cNvPr id="6" name="Object 3"/>
                      <p:cNvPicPr>
                        <a:picLocks noChangeAspect="1" noChangeArrowheads="1"/>
                      </p:cNvPicPr>
                      <p:nvPr/>
                    </p:nvPicPr>
                    <p:blipFill>
                      <a:blip r:embed="rId6"/>
                      <a:srcRect/>
                      <a:stretch>
                        <a:fillRect/>
                      </a:stretch>
                    </p:blipFill>
                    <p:spPr bwMode="auto">
                      <a:xfrm>
                        <a:off x="5247045" y="1851702"/>
                        <a:ext cx="3401922" cy="1828279"/>
                      </a:xfrm>
                      <a:prstGeom prst="rect">
                        <a:avLst/>
                      </a:prstGeom>
                      <a:noFill/>
                      <a:ln>
                        <a:noFill/>
                      </a:ln>
                      <a:effectLst/>
                    </p:spPr>
                  </p:pic>
                </p:oleObj>
              </mc:Fallback>
            </mc:AlternateContent>
          </a:graphicData>
        </a:graphic>
      </p:graphicFrame>
      <p:sp>
        <p:nvSpPr>
          <p:cNvPr id="7" name="矩形 6"/>
          <p:cNvSpPr/>
          <p:nvPr/>
        </p:nvSpPr>
        <p:spPr>
          <a:xfrm>
            <a:off x="881754" y="141588"/>
            <a:ext cx="2646878" cy="461665"/>
          </a:xfrm>
          <a:prstGeom prst="rect">
            <a:avLst/>
          </a:prstGeom>
        </p:spPr>
        <p:txBody>
          <a:bodyPr wrap="none">
            <a:spAutoFit/>
          </a:bodyPr>
          <a:lstStyle/>
          <a:p>
            <a:pPr>
              <a:spcBef>
                <a:spcPct val="50000"/>
              </a:spcBef>
            </a:pPr>
            <a:r>
              <a:rPr lang="zh-CN" altLang="en-US" sz="2400" dirty="0">
                <a:solidFill>
                  <a:srgbClr val="002060"/>
                </a:solidFill>
                <a:latin typeface="+mn-ea"/>
                <a:ea typeface="+mn-ea"/>
              </a:rPr>
              <a:t>保证耐久性的措施</a:t>
            </a:r>
            <a:endParaRPr lang="zh-CN" altLang="en-US" sz="2000" dirty="0">
              <a:solidFill>
                <a:srgbClr val="002060"/>
              </a:solidFill>
              <a:latin typeface="+mn-ea"/>
              <a:ea typeface="+mn-ea"/>
            </a:endParaRPr>
          </a:p>
        </p:txBody>
      </p:sp>
    </p:spTree>
    <p:extLst>
      <p:ext uri="{BB962C8B-B14F-4D97-AF65-F5344CB8AC3E}">
        <p14:creationId xmlns:p14="http://schemas.microsoft.com/office/powerpoint/2010/main" val="2949615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689385" y="790534"/>
            <a:ext cx="7762730" cy="419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5000"/>
              </a:lnSpc>
              <a:spcBef>
                <a:spcPct val="25000"/>
              </a:spcBef>
            </a:pPr>
            <a:r>
              <a:rPr lang="en-US" altLang="zh-CN" sz="2000" dirty="0">
                <a:solidFill>
                  <a:srgbClr val="FF3300"/>
                </a:solidFill>
                <a:latin typeface="+mn-ea"/>
                <a:ea typeface="+mn-ea"/>
              </a:rPr>
              <a:t>[3] </a:t>
            </a:r>
            <a:r>
              <a:rPr lang="zh-CN" altLang="en-US" sz="2000" dirty="0">
                <a:solidFill>
                  <a:srgbClr val="FF3300"/>
                </a:solidFill>
                <a:latin typeface="+mn-ea"/>
                <a:ea typeface="+mn-ea"/>
              </a:rPr>
              <a:t>裂缝控制</a:t>
            </a:r>
            <a:endParaRPr lang="en-US" altLang="zh-CN" sz="2000" dirty="0">
              <a:latin typeface="+mn-ea"/>
              <a:ea typeface="+mn-ea"/>
            </a:endParaRPr>
          </a:p>
          <a:p>
            <a:pPr>
              <a:lnSpc>
                <a:spcPct val="115000"/>
              </a:lnSpc>
              <a:spcBef>
                <a:spcPct val="25000"/>
              </a:spcBef>
            </a:pPr>
            <a:r>
              <a:rPr lang="en-US" altLang="zh-CN" dirty="0">
                <a:latin typeface="+mn-ea"/>
                <a:ea typeface="+mn-ea"/>
              </a:rPr>
              <a:t>    </a:t>
            </a:r>
            <a:r>
              <a:rPr lang="zh-CN" altLang="en-US" dirty="0">
                <a:latin typeface="+mn-ea"/>
                <a:ea typeface="+mn-ea"/>
              </a:rPr>
              <a:t>裂缝的出现加快了混凝土的碳化，也是使钢筋开始锈蚀的主要条件。为保证混凝土结构的耐久性，必须对裂缝进行控制。</a:t>
            </a:r>
            <a:r>
              <a:rPr lang="en-US" altLang="zh-CN" dirty="0">
                <a:latin typeface="+mn-ea"/>
                <a:ea typeface="+mn-ea"/>
              </a:rPr>
              <a:t>《</a:t>
            </a:r>
            <a:r>
              <a:rPr lang="zh-CN" altLang="en-US" dirty="0">
                <a:latin typeface="+mn-ea"/>
                <a:ea typeface="+mn-ea"/>
              </a:rPr>
              <a:t>规范</a:t>
            </a:r>
            <a:r>
              <a:rPr lang="en-US" altLang="zh-CN" dirty="0">
                <a:latin typeface="+mn-ea"/>
                <a:ea typeface="+mn-ea"/>
              </a:rPr>
              <a:t>》</a:t>
            </a:r>
            <a:r>
              <a:rPr lang="zh-CN" altLang="en-US" dirty="0">
                <a:latin typeface="+mn-ea"/>
                <a:ea typeface="+mn-ea"/>
              </a:rPr>
              <a:t>根据结构构件所处环境类别，钢筋种类对腐蚀的敏感性，以及荷载作用时间，将裂缝控制分为三个等级：</a:t>
            </a:r>
          </a:p>
          <a:p>
            <a:pPr>
              <a:lnSpc>
                <a:spcPct val="115000"/>
              </a:lnSpc>
              <a:spcBef>
                <a:spcPct val="25000"/>
              </a:spcBef>
            </a:pPr>
            <a:r>
              <a:rPr lang="zh-CN" altLang="en-US" dirty="0">
                <a:solidFill>
                  <a:schemeClr val="accent2"/>
                </a:solidFill>
                <a:latin typeface="+mn-ea"/>
                <a:ea typeface="+mn-ea"/>
              </a:rPr>
              <a:t>一级：</a:t>
            </a:r>
            <a:r>
              <a:rPr lang="zh-CN" altLang="en-US" dirty="0">
                <a:solidFill>
                  <a:srgbClr val="FF3300"/>
                </a:solidFill>
                <a:latin typeface="+mn-ea"/>
                <a:ea typeface="+mn-ea"/>
              </a:rPr>
              <a:t>严格要求不出现裂缝的构件</a:t>
            </a:r>
            <a:r>
              <a:rPr lang="zh-CN" altLang="en-US" dirty="0">
                <a:latin typeface="+mn-ea"/>
                <a:ea typeface="+mn-ea"/>
              </a:rPr>
              <a:t>；按荷载标准组合计算时，构件受拉边缘混凝土不应产生拉应力。</a:t>
            </a:r>
          </a:p>
          <a:p>
            <a:pPr>
              <a:lnSpc>
                <a:spcPct val="115000"/>
              </a:lnSpc>
              <a:spcBef>
                <a:spcPct val="25000"/>
              </a:spcBef>
            </a:pPr>
            <a:r>
              <a:rPr lang="zh-CN" altLang="en-US" dirty="0">
                <a:solidFill>
                  <a:schemeClr val="accent2"/>
                </a:solidFill>
                <a:latin typeface="+mn-ea"/>
                <a:ea typeface="+mn-ea"/>
              </a:rPr>
              <a:t>二级：</a:t>
            </a:r>
            <a:r>
              <a:rPr lang="zh-CN" altLang="en-US" dirty="0">
                <a:solidFill>
                  <a:srgbClr val="FF3300"/>
                </a:solidFill>
                <a:latin typeface="+mn-ea"/>
                <a:ea typeface="+mn-ea"/>
              </a:rPr>
              <a:t>一般要求不出现裂缝的构件</a:t>
            </a:r>
            <a:r>
              <a:rPr lang="zh-CN" altLang="en-US" dirty="0">
                <a:latin typeface="+mn-ea"/>
                <a:ea typeface="+mn-ea"/>
              </a:rPr>
              <a:t>；按荷载标准组合计算时，构件受拉边缘混凝土不应大于混凝土抗拉强度标准值；而按荷载准永久组合计算时，构件受拉边缘混凝土不宜出现拉应力，有可靠经验时可适当放松；</a:t>
            </a:r>
          </a:p>
          <a:p>
            <a:pPr>
              <a:lnSpc>
                <a:spcPct val="115000"/>
              </a:lnSpc>
              <a:spcBef>
                <a:spcPct val="25000"/>
              </a:spcBef>
            </a:pPr>
            <a:r>
              <a:rPr lang="zh-CN" altLang="en-US" dirty="0">
                <a:solidFill>
                  <a:schemeClr val="accent2"/>
                </a:solidFill>
                <a:latin typeface="+mn-ea"/>
                <a:ea typeface="+mn-ea"/>
              </a:rPr>
              <a:t>三级：</a:t>
            </a:r>
            <a:r>
              <a:rPr lang="zh-CN" altLang="en-US" dirty="0">
                <a:solidFill>
                  <a:srgbClr val="FF3300"/>
                </a:solidFill>
                <a:latin typeface="+mn-ea"/>
                <a:ea typeface="+mn-ea"/>
              </a:rPr>
              <a:t>允许出现裂缝的构件</a:t>
            </a:r>
            <a:r>
              <a:rPr lang="zh-CN" altLang="en-US" dirty="0">
                <a:latin typeface="+mn-ea"/>
                <a:ea typeface="+mn-ea"/>
              </a:rPr>
              <a:t>；按荷载标准组合并考虑长期作用影响计算时，构件的最大裂缝宽度应满足附表</a:t>
            </a:r>
            <a:r>
              <a:rPr lang="en-US" altLang="zh-CN" dirty="0">
                <a:latin typeface="+mn-ea"/>
                <a:ea typeface="+mn-ea"/>
              </a:rPr>
              <a:t>3-1</a:t>
            </a:r>
            <a:r>
              <a:rPr lang="zh-CN" altLang="en-US" dirty="0">
                <a:latin typeface="+mn-ea"/>
                <a:ea typeface="+mn-ea"/>
              </a:rPr>
              <a:t>规定的限值。</a:t>
            </a:r>
          </a:p>
        </p:txBody>
      </p:sp>
      <p:sp>
        <p:nvSpPr>
          <p:cNvPr id="5" name="矩形 4"/>
          <p:cNvSpPr/>
          <p:nvPr/>
        </p:nvSpPr>
        <p:spPr>
          <a:xfrm>
            <a:off x="881754" y="141588"/>
            <a:ext cx="2646878" cy="461665"/>
          </a:xfrm>
          <a:prstGeom prst="rect">
            <a:avLst/>
          </a:prstGeom>
        </p:spPr>
        <p:txBody>
          <a:bodyPr wrap="none">
            <a:spAutoFit/>
          </a:bodyPr>
          <a:lstStyle/>
          <a:p>
            <a:pPr>
              <a:spcBef>
                <a:spcPct val="50000"/>
              </a:spcBef>
            </a:pPr>
            <a:r>
              <a:rPr lang="zh-CN" altLang="en-US" sz="2400" dirty="0">
                <a:solidFill>
                  <a:srgbClr val="002060"/>
                </a:solidFill>
                <a:latin typeface="+mn-ea"/>
                <a:ea typeface="+mn-ea"/>
              </a:rPr>
              <a:t>保证耐久性的措施</a:t>
            </a:r>
            <a:endParaRPr lang="zh-CN" altLang="en-US" sz="2000" dirty="0">
              <a:solidFill>
                <a:srgbClr val="002060"/>
              </a:solidFill>
              <a:latin typeface="+mn-ea"/>
              <a:ea typeface="+mn-ea"/>
            </a:endParaRPr>
          </a:p>
        </p:txBody>
      </p:sp>
    </p:spTree>
    <p:extLst>
      <p:ext uri="{BB962C8B-B14F-4D97-AF65-F5344CB8AC3E}">
        <p14:creationId xmlns:p14="http://schemas.microsoft.com/office/powerpoint/2010/main" val="199462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wipe(left)">
                                      <p:cBhvr>
                                        <p:cTn id="7" dur="75"/>
                                        <p:tgtEl>
                                          <p:spTgt spid="829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82946">
                                            <p:txEl>
                                              <p:pRg st="1" end="1"/>
                                            </p:txEl>
                                          </p:spTgt>
                                        </p:tgtEl>
                                        <p:attrNameLst>
                                          <p:attrName>style.visibility</p:attrName>
                                        </p:attrNameLst>
                                      </p:cBhvr>
                                      <p:to>
                                        <p:strVal val="visible"/>
                                      </p:to>
                                    </p:set>
                                    <p:animEffect transition="in" filter="wipe(left)">
                                      <p:cBhvr>
                                        <p:cTn id="12" dur="75"/>
                                        <p:tgtEl>
                                          <p:spTgt spid="829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82946">
                                            <p:txEl>
                                              <p:pRg st="2" end="2"/>
                                            </p:txEl>
                                          </p:spTgt>
                                        </p:tgtEl>
                                        <p:attrNameLst>
                                          <p:attrName>style.visibility</p:attrName>
                                        </p:attrNameLst>
                                      </p:cBhvr>
                                      <p:to>
                                        <p:strVal val="visible"/>
                                      </p:to>
                                    </p:set>
                                    <p:animEffect transition="in" filter="wipe(left)">
                                      <p:cBhvr>
                                        <p:cTn id="17" dur="75"/>
                                        <p:tgtEl>
                                          <p:spTgt spid="829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82946">
                                            <p:txEl>
                                              <p:pRg st="3" end="3"/>
                                            </p:txEl>
                                          </p:spTgt>
                                        </p:tgtEl>
                                        <p:attrNameLst>
                                          <p:attrName>style.visibility</p:attrName>
                                        </p:attrNameLst>
                                      </p:cBhvr>
                                      <p:to>
                                        <p:strVal val="visible"/>
                                      </p:to>
                                    </p:set>
                                    <p:animEffect transition="in" filter="wipe(left)">
                                      <p:cBhvr>
                                        <p:cTn id="22" dur="75"/>
                                        <p:tgtEl>
                                          <p:spTgt spid="8294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lt">
                                    <p:tmPct val="100000"/>
                                  </p:iterate>
                                  <p:childTnLst>
                                    <p:set>
                                      <p:cBhvr>
                                        <p:cTn id="26" dur="1" fill="hold">
                                          <p:stCondLst>
                                            <p:cond delay="0"/>
                                          </p:stCondLst>
                                        </p:cTn>
                                        <p:tgtEl>
                                          <p:spTgt spid="82946">
                                            <p:txEl>
                                              <p:pRg st="4" end="4"/>
                                            </p:txEl>
                                          </p:spTgt>
                                        </p:tgtEl>
                                        <p:attrNameLst>
                                          <p:attrName>style.visibility</p:attrName>
                                        </p:attrNameLst>
                                      </p:cBhvr>
                                      <p:to>
                                        <p:strVal val="visible"/>
                                      </p:to>
                                    </p:set>
                                    <p:animEffect transition="in" filter="wipe(left)">
                                      <p:cBhvr>
                                        <p:cTn id="27" dur="75"/>
                                        <p:tgtEl>
                                          <p:spTgt spid="829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2"/>
          <p:cNvGraphicFramePr>
            <a:graphicFrameLocks noChangeAspect="1"/>
          </p:cNvGraphicFramePr>
          <p:nvPr/>
        </p:nvGraphicFramePr>
        <p:xfrm>
          <a:off x="1169386" y="789965"/>
          <a:ext cx="6817132" cy="1905749"/>
        </p:xfrm>
        <a:graphic>
          <a:graphicData uri="http://schemas.openxmlformats.org/presentationml/2006/ole">
            <mc:AlternateContent xmlns:mc="http://schemas.openxmlformats.org/markup-compatibility/2006">
              <mc:Choice xmlns:v="urn:schemas-microsoft-com:vml" Requires="v">
                <p:oleObj spid="_x0000_s5137" name="Document" r:id="rId3" imgW="5627623" imgH="1577104" progId="Word.Document.8">
                  <p:embed/>
                </p:oleObj>
              </mc:Choice>
              <mc:Fallback>
                <p:oleObj name="Document" r:id="rId3" imgW="5627623" imgH="1577104" progId="Word.Document.8">
                  <p:embed/>
                  <p:pic>
                    <p:nvPicPr>
                      <p:cNvPr id="83970" name="Object 2"/>
                      <p:cNvPicPr>
                        <a:picLocks noChangeAspect="1" noChangeArrowheads="1"/>
                      </p:cNvPicPr>
                      <p:nvPr/>
                    </p:nvPicPr>
                    <p:blipFill>
                      <a:blip r:embed="rId4"/>
                      <a:srcRect/>
                      <a:stretch>
                        <a:fillRect/>
                      </a:stretch>
                    </p:blipFill>
                    <p:spPr bwMode="auto">
                      <a:xfrm>
                        <a:off x="1169386" y="789965"/>
                        <a:ext cx="6817132" cy="190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1" name="Text Box 3"/>
          <p:cNvSpPr txBox="1">
            <a:spLocks noChangeArrowheads="1"/>
          </p:cNvSpPr>
          <p:nvPr/>
        </p:nvSpPr>
        <p:spPr bwMode="auto">
          <a:xfrm>
            <a:off x="566733" y="2689234"/>
            <a:ext cx="7900790" cy="20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defRPr kumimoji="1" sz="2400">
                <a:solidFill>
                  <a:schemeClr val="tx1"/>
                </a:solidFill>
                <a:latin typeface="Times New Roman" panose="02020603050405020304" pitchFamily="18" charset="0"/>
                <a:ea typeface="宋体" panose="02010600030101010101" pitchFamily="2" charset="-122"/>
              </a:defRPr>
            </a:lvl1pPr>
            <a:lvl2pPr marL="57150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1800" dirty="0">
                <a:solidFill>
                  <a:schemeClr val="accent2"/>
                </a:solidFill>
                <a:latin typeface="+mn-ea"/>
                <a:ea typeface="+mn-ea"/>
              </a:rPr>
              <a:t>[4] </a:t>
            </a:r>
            <a:r>
              <a:rPr lang="zh-CN" altLang="en-US" sz="1800" dirty="0">
                <a:solidFill>
                  <a:schemeClr val="accent2"/>
                </a:solidFill>
                <a:latin typeface="+mn-ea"/>
                <a:ea typeface="+mn-ea"/>
              </a:rPr>
              <a:t>其他措施</a:t>
            </a:r>
            <a:endParaRPr lang="zh-CN" altLang="en-US" sz="1800" dirty="0">
              <a:latin typeface="+mn-ea"/>
              <a:ea typeface="+mn-ea"/>
            </a:endParaRPr>
          </a:p>
          <a:p>
            <a:pPr>
              <a:spcBef>
                <a:spcPct val="50000"/>
              </a:spcBef>
            </a:pPr>
            <a:r>
              <a:rPr lang="zh-CN" altLang="en-US" sz="1800" dirty="0">
                <a:solidFill>
                  <a:srgbClr val="FF33CC"/>
                </a:solidFill>
                <a:effectLst>
                  <a:outerShdw blurRad="38100" dist="38100" dir="2700000" algn="tl">
                    <a:srgbClr val="C0C0C0"/>
                  </a:outerShdw>
                </a:effectLst>
                <a:latin typeface="+mn-ea"/>
                <a:ea typeface="+mn-ea"/>
              </a:rPr>
              <a:t>◆  </a:t>
            </a:r>
            <a:r>
              <a:rPr lang="zh-CN" altLang="en-US" sz="1800" dirty="0">
                <a:latin typeface="+mn-ea"/>
                <a:ea typeface="+mn-ea"/>
              </a:rPr>
              <a:t>对于结构中使用环境较差的构件，</a:t>
            </a:r>
            <a:r>
              <a:rPr lang="zh-CN" altLang="en-US" sz="1800" dirty="0">
                <a:solidFill>
                  <a:srgbClr val="FF3300"/>
                </a:solidFill>
                <a:latin typeface="+mn-ea"/>
                <a:ea typeface="+mn-ea"/>
              </a:rPr>
              <a:t>宜设计成可更换或易更换的构件。</a:t>
            </a:r>
            <a:endParaRPr lang="zh-CN" altLang="en-US" sz="1800" dirty="0">
              <a:latin typeface="+mn-ea"/>
              <a:ea typeface="+mn-ea"/>
            </a:endParaRPr>
          </a:p>
          <a:p>
            <a:pPr>
              <a:lnSpc>
                <a:spcPct val="120000"/>
              </a:lnSpc>
              <a:spcBef>
                <a:spcPct val="50000"/>
              </a:spcBef>
            </a:pPr>
            <a:r>
              <a:rPr lang="zh-CN" altLang="en-US" sz="1800" dirty="0">
                <a:solidFill>
                  <a:srgbClr val="FF33CC"/>
                </a:solidFill>
                <a:effectLst>
                  <a:outerShdw blurRad="38100" dist="38100" dir="2700000" algn="tl">
                    <a:srgbClr val="C0C0C0"/>
                  </a:outerShdw>
                </a:effectLst>
                <a:latin typeface="+mn-ea"/>
                <a:ea typeface="+mn-ea"/>
              </a:rPr>
              <a:t>◆  </a:t>
            </a:r>
            <a:r>
              <a:rPr lang="zh-CN" altLang="en-US" sz="1800" dirty="0">
                <a:latin typeface="+mn-ea"/>
                <a:ea typeface="+mn-ea"/>
              </a:rPr>
              <a:t>对于暴露在侵蚀性环境中的结构和构件，宜采用带肋</a:t>
            </a:r>
            <a:r>
              <a:rPr lang="zh-CN" altLang="en-US" sz="1800" dirty="0">
                <a:solidFill>
                  <a:srgbClr val="FF3300"/>
                </a:solidFill>
                <a:latin typeface="+mn-ea"/>
                <a:ea typeface="+mn-ea"/>
              </a:rPr>
              <a:t>环氧涂层钢筋</a:t>
            </a:r>
            <a:r>
              <a:rPr lang="zh-CN" altLang="en-US" sz="1800" dirty="0">
                <a:latin typeface="+mn-ea"/>
                <a:ea typeface="+mn-ea"/>
              </a:rPr>
              <a:t>，预应力钢筋应有防护措施。</a:t>
            </a:r>
          </a:p>
          <a:p>
            <a:pPr>
              <a:lnSpc>
                <a:spcPct val="120000"/>
              </a:lnSpc>
              <a:spcBef>
                <a:spcPct val="50000"/>
              </a:spcBef>
            </a:pPr>
            <a:r>
              <a:rPr lang="zh-CN" altLang="en-US" sz="1800" dirty="0">
                <a:solidFill>
                  <a:srgbClr val="FF33CC"/>
                </a:solidFill>
                <a:effectLst>
                  <a:outerShdw blurRad="38100" dist="38100" dir="2700000" algn="tl">
                    <a:srgbClr val="C0C0C0"/>
                  </a:outerShdw>
                </a:effectLst>
                <a:latin typeface="+mn-ea"/>
                <a:ea typeface="+mn-ea"/>
              </a:rPr>
              <a:t>◆  </a:t>
            </a:r>
            <a:r>
              <a:rPr lang="zh-CN" altLang="en-US" sz="1800" dirty="0">
                <a:latin typeface="+mn-ea"/>
                <a:ea typeface="+mn-ea"/>
              </a:rPr>
              <a:t>采用有利提高耐久性的</a:t>
            </a:r>
            <a:r>
              <a:rPr lang="zh-CN" altLang="en-US" sz="1800" dirty="0">
                <a:solidFill>
                  <a:srgbClr val="FF3300"/>
                </a:solidFill>
                <a:latin typeface="+mn-ea"/>
                <a:ea typeface="+mn-ea"/>
              </a:rPr>
              <a:t>高强混凝土</a:t>
            </a:r>
            <a:r>
              <a:rPr lang="zh-CN" altLang="en-US" sz="1800" dirty="0">
                <a:latin typeface="+mn-ea"/>
                <a:ea typeface="+mn-ea"/>
              </a:rPr>
              <a:t>。</a:t>
            </a:r>
          </a:p>
        </p:txBody>
      </p:sp>
      <p:sp>
        <p:nvSpPr>
          <p:cNvPr id="6" name="矩形 5"/>
          <p:cNvSpPr/>
          <p:nvPr/>
        </p:nvSpPr>
        <p:spPr>
          <a:xfrm>
            <a:off x="881754" y="141588"/>
            <a:ext cx="2646878" cy="461665"/>
          </a:xfrm>
          <a:prstGeom prst="rect">
            <a:avLst/>
          </a:prstGeom>
        </p:spPr>
        <p:txBody>
          <a:bodyPr wrap="none">
            <a:spAutoFit/>
          </a:bodyPr>
          <a:lstStyle/>
          <a:p>
            <a:pPr>
              <a:spcBef>
                <a:spcPct val="50000"/>
              </a:spcBef>
            </a:pPr>
            <a:r>
              <a:rPr lang="zh-CN" altLang="en-US" sz="2400" dirty="0">
                <a:solidFill>
                  <a:srgbClr val="002060"/>
                </a:solidFill>
                <a:latin typeface="+mn-ea"/>
                <a:ea typeface="+mn-ea"/>
              </a:rPr>
              <a:t>保证耐久性的措施</a:t>
            </a:r>
            <a:endParaRPr lang="zh-CN" altLang="en-US" sz="2000" dirty="0">
              <a:solidFill>
                <a:srgbClr val="002060"/>
              </a:solidFill>
              <a:latin typeface="+mn-ea"/>
              <a:ea typeface="+mn-ea"/>
            </a:endParaRPr>
          </a:p>
        </p:txBody>
      </p:sp>
    </p:spTree>
    <p:extLst>
      <p:ext uri="{BB962C8B-B14F-4D97-AF65-F5344CB8AC3E}">
        <p14:creationId xmlns:p14="http://schemas.microsoft.com/office/powerpoint/2010/main" val="2210351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wipe(left)">
                                      <p:cBhvr>
                                        <p:cTn id="7" dur="75"/>
                                        <p:tgtEl>
                                          <p:spTgt spid="83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wipe(left)">
                                      <p:cBhvr>
                                        <p:cTn id="12" dur="75"/>
                                        <p:tgtEl>
                                          <p:spTgt spid="83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wipe(left)">
                                      <p:cBhvr>
                                        <p:cTn id="17" dur="75"/>
                                        <p:tgtEl>
                                          <p:spTgt spid="839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83971">
                                            <p:txEl>
                                              <p:pRg st="3" end="3"/>
                                            </p:txEl>
                                          </p:spTgt>
                                        </p:tgtEl>
                                        <p:attrNameLst>
                                          <p:attrName>style.visibility</p:attrName>
                                        </p:attrNameLst>
                                      </p:cBhvr>
                                      <p:to>
                                        <p:strVal val="visible"/>
                                      </p:to>
                                    </p:set>
                                    <p:animEffect transition="in" filter="wipe(left)">
                                      <p:cBhvr>
                                        <p:cTn id="22" dur="75"/>
                                        <p:tgtEl>
                                          <p:spTgt spid="83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611736" y="1266663"/>
            <a:ext cx="8055537" cy="293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defRPr kumimoji="1" sz="2400">
                <a:solidFill>
                  <a:schemeClr val="tx1"/>
                </a:solidFill>
                <a:latin typeface="Times New Roman" panose="02020603050405020304" pitchFamily="18" charset="0"/>
                <a:ea typeface="宋体" panose="02010600030101010101" pitchFamily="2" charset="-122"/>
              </a:defRPr>
            </a:lvl1pPr>
            <a:lvl2pPr marL="57150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spcBef>
                <a:spcPct val="20000"/>
              </a:spcBef>
            </a:pPr>
            <a:r>
              <a:rPr lang="zh-CN" altLang="en-US" dirty="0">
                <a:effectLst>
                  <a:outerShdw blurRad="38100" dist="38100" dir="2700000" algn="tl">
                    <a:srgbClr val="C0C0C0"/>
                  </a:outerShdw>
                </a:effectLst>
                <a:latin typeface="+mn-ea"/>
                <a:ea typeface="+mn-ea"/>
              </a:rPr>
              <a:t>◆ </a:t>
            </a:r>
            <a:r>
              <a:rPr lang="zh-CN" altLang="en-US" dirty="0">
                <a:solidFill>
                  <a:srgbClr val="FF0000"/>
                </a:solidFill>
                <a:latin typeface="+mn-ea"/>
                <a:ea typeface="+mn-ea"/>
              </a:rPr>
              <a:t>耐久性</a:t>
            </a:r>
            <a:r>
              <a:rPr lang="zh-CN" altLang="en-US" dirty="0">
                <a:latin typeface="+mn-ea"/>
                <a:ea typeface="+mn-ea"/>
              </a:rPr>
              <a:t>是指结构在预定设计工作寿命期内，在正常维护条件下，不需要进行大修和加固，而满足正常使用和安全功能要求的能力。</a:t>
            </a:r>
          </a:p>
          <a:p>
            <a:pPr>
              <a:lnSpc>
                <a:spcPct val="150000"/>
              </a:lnSpc>
              <a:spcBef>
                <a:spcPct val="20000"/>
              </a:spcBef>
            </a:pPr>
            <a:r>
              <a:rPr lang="zh-CN" altLang="en-US" dirty="0">
                <a:effectLst>
                  <a:outerShdw blurRad="38100" dist="38100" dir="2700000" algn="tl">
                    <a:srgbClr val="C0C0C0"/>
                  </a:outerShdw>
                </a:effectLst>
                <a:latin typeface="+mn-ea"/>
                <a:ea typeface="+mn-ea"/>
              </a:rPr>
              <a:t>◆ </a:t>
            </a:r>
            <a:r>
              <a:rPr lang="zh-CN" altLang="en-US" dirty="0">
                <a:latin typeface="+mn-ea"/>
                <a:ea typeface="+mn-ea"/>
              </a:rPr>
              <a:t>对于一般建筑结构，设计工作寿命为</a:t>
            </a:r>
            <a:r>
              <a:rPr lang="en-US" altLang="zh-CN" dirty="0">
                <a:solidFill>
                  <a:srgbClr val="FF0000"/>
                </a:solidFill>
                <a:latin typeface="+mn-ea"/>
                <a:ea typeface="+mn-ea"/>
              </a:rPr>
              <a:t>50</a:t>
            </a:r>
            <a:r>
              <a:rPr lang="zh-CN" altLang="en-US" dirty="0">
                <a:latin typeface="+mn-ea"/>
                <a:ea typeface="+mn-ea"/>
              </a:rPr>
              <a:t>年，重要的建筑物可取</a:t>
            </a:r>
            <a:r>
              <a:rPr lang="en-US" altLang="zh-CN" dirty="0">
                <a:solidFill>
                  <a:srgbClr val="FF0000"/>
                </a:solidFill>
                <a:latin typeface="+mn-ea"/>
                <a:ea typeface="+mn-ea"/>
              </a:rPr>
              <a:t>100</a:t>
            </a:r>
            <a:r>
              <a:rPr lang="zh-CN" altLang="en-US" dirty="0">
                <a:latin typeface="+mn-ea"/>
                <a:ea typeface="+mn-ea"/>
              </a:rPr>
              <a:t>年。</a:t>
            </a:r>
          </a:p>
        </p:txBody>
      </p:sp>
      <p:sp>
        <p:nvSpPr>
          <p:cNvPr id="5" name="矩形 4"/>
          <p:cNvSpPr/>
          <p:nvPr/>
        </p:nvSpPr>
        <p:spPr>
          <a:xfrm>
            <a:off x="746745" y="141588"/>
            <a:ext cx="3570208" cy="461665"/>
          </a:xfrm>
          <a:prstGeom prst="rect">
            <a:avLst/>
          </a:prstGeom>
        </p:spPr>
        <p:txBody>
          <a:bodyPr wrap="none">
            <a:spAutoFit/>
          </a:bodyPr>
          <a:lstStyle/>
          <a:p>
            <a:pPr fontAlgn="auto">
              <a:spcBef>
                <a:spcPct val="20000"/>
              </a:spcBef>
              <a:spcAft>
                <a:spcPts val="0"/>
              </a:spcAft>
            </a:pPr>
            <a:r>
              <a:rPr lang="zh-CN" altLang="en-US" sz="2400" b="1" dirty="0">
                <a:solidFill>
                  <a:prstClr val="black">
                    <a:lumMod val="65000"/>
                    <a:lumOff val="35000"/>
                  </a:prstClr>
                </a:solidFill>
                <a:latin typeface="微软雅黑" panose="020B0503020204020204" pitchFamily="34" charset="-122"/>
                <a:ea typeface="+mn-ea"/>
              </a:rPr>
              <a:t>混凝土结构耐久性的定义</a:t>
            </a:r>
          </a:p>
        </p:txBody>
      </p:sp>
    </p:spTree>
    <p:extLst>
      <p:ext uri="{BB962C8B-B14F-4D97-AF65-F5344CB8AC3E}">
        <p14:creationId xmlns:p14="http://schemas.microsoft.com/office/powerpoint/2010/main" val="3408358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75"/>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wipe(left)">
                                      <p:cBhvr>
                                        <p:cTn id="12" dur="75"/>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251713" y="861636"/>
            <a:ext cx="821581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defRPr kumimoji="1" sz="2400">
                <a:solidFill>
                  <a:schemeClr val="tx1"/>
                </a:solidFill>
                <a:latin typeface="Times New Roman" panose="02020603050405020304" pitchFamily="18" charset="0"/>
                <a:ea typeface="宋体" panose="02010600030101010101" pitchFamily="2" charset="-122"/>
              </a:defRPr>
            </a:lvl1pPr>
            <a:lvl2pPr marL="57150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spcBef>
                <a:spcPct val="20000"/>
              </a:spcBef>
            </a:pPr>
            <a:r>
              <a:rPr lang="zh-CN" altLang="en-US" dirty="0">
                <a:latin typeface="+mn-ea"/>
                <a:ea typeface="+mn-ea"/>
              </a:rPr>
              <a:t>       混凝土结构应能在自然和人为环境的化学和物理作用下，满足在规定的</a:t>
            </a:r>
            <a:r>
              <a:rPr lang="zh-CN" altLang="en-US" dirty="0">
                <a:solidFill>
                  <a:srgbClr val="FF3300"/>
                </a:solidFill>
                <a:latin typeface="+mn-ea"/>
                <a:ea typeface="+mn-ea"/>
              </a:rPr>
              <a:t>设计工作寿命</a:t>
            </a:r>
            <a:r>
              <a:rPr lang="zh-CN" altLang="en-US" dirty="0">
                <a:latin typeface="+mn-ea"/>
                <a:ea typeface="+mn-ea"/>
              </a:rPr>
              <a:t>内不出现无法接受的承载力减小、使用功能降低和不能接受的外观破损等的耐久性要求。</a:t>
            </a:r>
          </a:p>
        </p:txBody>
      </p:sp>
      <p:sp>
        <p:nvSpPr>
          <p:cNvPr id="2" name="矩形 1"/>
          <p:cNvSpPr/>
          <p:nvPr/>
        </p:nvSpPr>
        <p:spPr>
          <a:xfrm>
            <a:off x="746745" y="141588"/>
            <a:ext cx="3570208" cy="461665"/>
          </a:xfrm>
          <a:prstGeom prst="rect">
            <a:avLst/>
          </a:prstGeom>
        </p:spPr>
        <p:txBody>
          <a:bodyPr wrap="none">
            <a:spAutoFit/>
          </a:bodyPr>
          <a:lstStyle/>
          <a:p>
            <a:pPr fontAlgn="auto">
              <a:spcBef>
                <a:spcPct val="20000"/>
              </a:spcBef>
              <a:spcAft>
                <a:spcPts val="0"/>
              </a:spcAft>
            </a:pPr>
            <a:r>
              <a:rPr lang="zh-CN" altLang="en-US" sz="2400" b="1" dirty="0">
                <a:solidFill>
                  <a:prstClr val="black">
                    <a:lumMod val="65000"/>
                    <a:lumOff val="35000"/>
                  </a:prstClr>
                </a:solidFill>
                <a:latin typeface="微软雅黑" panose="020B0503020204020204" pitchFamily="34" charset="-122"/>
              </a:rPr>
              <a:t>混凝土结构耐久性的定义</a:t>
            </a:r>
          </a:p>
        </p:txBody>
      </p:sp>
      <p:grpSp>
        <p:nvGrpSpPr>
          <p:cNvPr id="15" name="组合 14"/>
          <p:cNvGrpSpPr/>
          <p:nvPr/>
        </p:nvGrpSpPr>
        <p:grpSpPr>
          <a:xfrm>
            <a:off x="1286781" y="2874345"/>
            <a:ext cx="6342306" cy="1735614"/>
            <a:chOff x="971760" y="3147035"/>
            <a:chExt cx="6342306" cy="1735614"/>
          </a:xfrm>
        </p:grpSpPr>
        <p:graphicFrame>
          <p:nvGraphicFramePr>
            <p:cNvPr id="7" name="Object 3"/>
            <p:cNvGraphicFramePr>
              <a:graphicFrameLocks noChangeAspect="1"/>
            </p:cNvGraphicFramePr>
            <p:nvPr>
              <p:extLst>
                <p:ext uri="{D42A27DB-BD31-4B8C-83A1-F6EECF244321}">
                  <p14:modId xmlns:p14="http://schemas.microsoft.com/office/powerpoint/2010/main" val="3482092689"/>
                </p:ext>
              </p:extLst>
            </p:nvPr>
          </p:nvGraphicFramePr>
          <p:xfrm>
            <a:off x="5024036" y="3147035"/>
            <a:ext cx="907204" cy="1371521"/>
          </p:xfrm>
          <a:graphic>
            <a:graphicData uri="http://schemas.openxmlformats.org/presentationml/2006/ole">
              <mc:AlternateContent xmlns:mc="http://schemas.openxmlformats.org/markup-compatibility/2006">
                <mc:Choice xmlns:v="urn:schemas-microsoft-com:vml" Requires="v">
                  <p:oleObj spid="_x0000_s1041" name="Clip" r:id="rId3" imgW="2033280" imgH="3390840" progId="MS_ClipArt_Gallery.5">
                    <p:embed/>
                  </p:oleObj>
                </mc:Choice>
                <mc:Fallback>
                  <p:oleObj name="Clip" r:id="rId3" imgW="2033280" imgH="3390840" progId="MS_ClipArt_Gallery.5">
                    <p:embed/>
                    <p:pic>
                      <p:nvPicPr>
                        <p:cNvPr id="4505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036" y="3147035"/>
                          <a:ext cx="907204" cy="137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4"/>
            <p:cNvSpPr>
              <a:spLocks noChangeShapeType="1"/>
            </p:cNvSpPr>
            <p:nvPr/>
          </p:nvSpPr>
          <p:spPr bwMode="auto">
            <a:xfrm>
              <a:off x="1252353" y="4641888"/>
              <a:ext cx="47431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dirty="0">
                <a:latin typeface="+mn-ea"/>
                <a:ea typeface="+mn-ea"/>
              </a:endParaRPr>
            </a:p>
          </p:txBody>
        </p:sp>
        <p:sp>
          <p:nvSpPr>
            <p:cNvPr id="9" name="Text Box 6"/>
            <p:cNvSpPr txBox="1">
              <a:spLocks noChangeArrowheads="1"/>
            </p:cNvSpPr>
            <p:nvPr/>
          </p:nvSpPr>
          <p:spPr bwMode="auto">
            <a:xfrm>
              <a:off x="971760" y="4175676"/>
              <a:ext cx="14806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000" dirty="0">
                  <a:solidFill>
                    <a:srgbClr val="FF9933"/>
                  </a:solidFill>
                  <a:latin typeface="+mn-ea"/>
                  <a:ea typeface="+mn-ea"/>
                </a:rPr>
                <a:t>    </a:t>
              </a:r>
              <a:r>
                <a:rPr lang="zh-CN" altLang="en-US" sz="2000" b="1" dirty="0">
                  <a:solidFill>
                    <a:srgbClr val="FF9933"/>
                  </a:solidFill>
                  <a:latin typeface="+mn-ea"/>
                  <a:ea typeface="+mn-ea"/>
                </a:rPr>
                <a:t>无损伤</a:t>
              </a:r>
            </a:p>
          </p:txBody>
        </p:sp>
        <p:sp>
          <p:nvSpPr>
            <p:cNvPr id="10" name="Text Box 7"/>
            <p:cNvSpPr txBox="1">
              <a:spLocks noChangeArrowheads="1"/>
            </p:cNvSpPr>
            <p:nvPr/>
          </p:nvSpPr>
          <p:spPr bwMode="auto">
            <a:xfrm>
              <a:off x="2593328" y="4176878"/>
              <a:ext cx="27430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2000" dirty="0">
                  <a:solidFill>
                    <a:srgbClr val="0C0CE0"/>
                  </a:solidFill>
                  <a:latin typeface="+mn-ea"/>
                  <a:ea typeface="+mn-ea"/>
                </a:rPr>
                <a:t>劣化开始，可修补</a:t>
              </a:r>
            </a:p>
          </p:txBody>
        </p:sp>
        <p:sp>
          <p:nvSpPr>
            <p:cNvPr id="11" name="Line 8"/>
            <p:cNvSpPr>
              <a:spLocks noChangeShapeType="1"/>
            </p:cNvSpPr>
            <p:nvPr/>
          </p:nvSpPr>
          <p:spPr bwMode="auto">
            <a:xfrm>
              <a:off x="5481209" y="4497126"/>
              <a:ext cx="0" cy="11429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dirty="0">
                <a:latin typeface="+mn-ea"/>
                <a:ea typeface="+mn-ea"/>
              </a:endParaRPr>
            </a:p>
          </p:txBody>
        </p:sp>
        <p:sp>
          <p:nvSpPr>
            <p:cNvPr id="12" name="Text Box 9"/>
            <p:cNvSpPr txBox="1">
              <a:spLocks noChangeArrowheads="1"/>
            </p:cNvSpPr>
            <p:nvPr/>
          </p:nvSpPr>
          <p:spPr bwMode="auto">
            <a:xfrm>
              <a:off x="5626050" y="4146052"/>
              <a:ext cx="142866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b="1" dirty="0">
                  <a:latin typeface="+mn-ea"/>
                  <a:ea typeface="+mn-ea"/>
                </a:rPr>
                <a:t>毁坏</a:t>
              </a:r>
              <a:r>
                <a:rPr lang="en-US" altLang="zh-CN" sz="2000" b="1" dirty="0">
                  <a:latin typeface="+mn-ea"/>
                  <a:ea typeface="+mn-ea"/>
                </a:rPr>
                <a:t>,</a:t>
              </a:r>
              <a:r>
                <a:rPr lang="zh-CN" altLang="en-US" sz="2000" b="1" dirty="0">
                  <a:latin typeface="+mn-ea"/>
                  <a:ea typeface="+mn-ea"/>
                </a:rPr>
                <a:t>废弃</a:t>
              </a:r>
              <a:endParaRPr lang="zh-CN" altLang="en-US" sz="2000" dirty="0">
                <a:latin typeface="+mn-ea"/>
                <a:ea typeface="+mn-ea"/>
              </a:endParaRPr>
            </a:p>
          </p:txBody>
        </p:sp>
        <p:sp>
          <p:nvSpPr>
            <p:cNvPr id="13" name="Line 8"/>
            <p:cNvSpPr>
              <a:spLocks noChangeShapeType="1"/>
            </p:cNvSpPr>
            <p:nvPr/>
          </p:nvSpPr>
          <p:spPr bwMode="auto">
            <a:xfrm>
              <a:off x="2330284" y="4251395"/>
              <a:ext cx="0" cy="390493"/>
            </a:xfrm>
            <a:prstGeom prst="line">
              <a:avLst/>
            </a:prstGeom>
            <a:noFill/>
            <a:ln w="952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dirty="0">
                <a:latin typeface="+mn-ea"/>
                <a:ea typeface="+mn-ea"/>
              </a:endParaRPr>
            </a:p>
          </p:txBody>
        </p:sp>
        <p:cxnSp>
          <p:nvCxnSpPr>
            <p:cNvPr id="5" name="直接箭头连接符 4"/>
            <p:cNvCxnSpPr/>
            <p:nvPr/>
          </p:nvCxnSpPr>
          <p:spPr bwMode="auto">
            <a:xfrm>
              <a:off x="5967093" y="4641888"/>
              <a:ext cx="857224" cy="0"/>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13"/>
            <p:cNvSpPr/>
            <p:nvPr/>
          </p:nvSpPr>
          <p:spPr>
            <a:xfrm>
              <a:off x="6861698" y="4420984"/>
              <a:ext cx="452368" cy="461665"/>
            </a:xfrm>
            <a:prstGeom prst="rect">
              <a:avLst/>
            </a:prstGeom>
          </p:spPr>
          <p:txBody>
            <a:bodyPr wrap="none">
              <a:spAutoFit/>
            </a:bodyPr>
            <a:lstStyle/>
            <a:p>
              <a:r>
                <a:rPr lang="en-US" altLang="zh-CN" sz="2400" dirty="0">
                  <a:latin typeface="+mn-ea"/>
                </a:rPr>
                <a:t> T</a:t>
              </a:r>
              <a:endParaRPr lang="zh-CN" altLang="en-US" sz="2400" dirty="0"/>
            </a:p>
          </p:txBody>
        </p:sp>
      </p:grpSp>
    </p:spTree>
    <p:extLst>
      <p:ext uri="{BB962C8B-B14F-4D97-AF65-F5344CB8AC3E}">
        <p14:creationId xmlns:p14="http://schemas.microsoft.com/office/powerpoint/2010/main" val="29104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75"/>
                                        <p:tgtEl>
                                          <p:spTgt spid="44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Text Box 6"/>
          <p:cNvSpPr txBox="1">
            <a:spLocks noChangeArrowheads="1"/>
          </p:cNvSpPr>
          <p:nvPr/>
        </p:nvSpPr>
        <p:spPr bwMode="auto">
          <a:xfrm>
            <a:off x="820321" y="906639"/>
            <a:ext cx="1771547" cy="228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5000"/>
              </a:spcBef>
            </a:pPr>
            <a:r>
              <a:rPr lang="zh-CN" altLang="en-US" dirty="0">
                <a:solidFill>
                  <a:srgbClr val="FF3300"/>
                </a:solidFill>
                <a:latin typeface="+mn-ea"/>
                <a:ea typeface="+mn-ea"/>
              </a:rPr>
              <a:t>内部因素：</a:t>
            </a:r>
            <a:endParaRPr lang="zh-CN" altLang="en-US" dirty="0">
              <a:latin typeface="+mn-ea"/>
              <a:ea typeface="+mn-ea"/>
            </a:endParaRPr>
          </a:p>
          <a:p>
            <a:pPr>
              <a:spcBef>
                <a:spcPct val="15000"/>
              </a:spcBef>
            </a:pPr>
            <a:r>
              <a:rPr lang="zh-CN" altLang="en-US" dirty="0">
                <a:latin typeface="+mn-ea"/>
                <a:ea typeface="+mn-ea"/>
              </a:rPr>
              <a:t>  混凝土强度</a:t>
            </a:r>
          </a:p>
          <a:p>
            <a:pPr>
              <a:spcBef>
                <a:spcPct val="15000"/>
              </a:spcBef>
            </a:pPr>
            <a:r>
              <a:rPr lang="zh-CN" altLang="en-US" dirty="0">
                <a:latin typeface="+mn-ea"/>
                <a:ea typeface="+mn-ea"/>
              </a:rPr>
              <a:t>  渗透性</a:t>
            </a:r>
          </a:p>
          <a:p>
            <a:pPr>
              <a:spcBef>
                <a:spcPct val="15000"/>
              </a:spcBef>
            </a:pPr>
            <a:r>
              <a:rPr lang="zh-CN" altLang="en-US" dirty="0">
                <a:latin typeface="+mn-ea"/>
                <a:ea typeface="+mn-ea"/>
              </a:rPr>
              <a:t>  保护层厚度</a:t>
            </a:r>
          </a:p>
          <a:p>
            <a:pPr>
              <a:spcBef>
                <a:spcPct val="15000"/>
              </a:spcBef>
            </a:pPr>
            <a:r>
              <a:rPr lang="zh-CN" altLang="en-US" dirty="0">
                <a:latin typeface="+mn-ea"/>
                <a:ea typeface="+mn-ea"/>
              </a:rPr>
              <a:t>  水泥品种</a:t>
            </a:r>
          </a:p>
          <a:p>
            <a:pPr>
              <a:spcBef>
                <a:spcPct val="15000"/>
              </a:spcBef>
            </a:pPr>
            <a:r>
              <a:rPr lang="zh-CN" altLang="en-US" dirty="0">
                <a:latin typeface="+mn-ea"/>
                <a:ea typeface="+mn-ea"/>
              </a:rPr>
              <a:t>  标号和用量</a:t>
            </a:r>
          </a:p>
          <a:p>
            <a:pPr>
              <a:spcBef>
                <a:spcPct val="15000"/>
              </a:spcBef>
            </a:pPr>
            <a:r>
              <a:rPr lang="zh-CN" altLang="en-US" dirty="0">
                <a:latin typeface="+mn-ea"/>
                <a:ea typeface="+mn-ea"/>
              </a:rPr>
              <a:t>  外加剂等</a:t>
            </a:r>
          </a:p>
        </p:txBody>
      </p:sp>
      <p:sp>
        <p:nvSpPr>
          <p:cNvPr id="49159" name="Text Box 7"/>
          <p:cNvSpPr txBox="1">
            <a:spLocks noChangeArrowheads="1"/>
          </p:cNvSpPr>
          <p:nvPr/>
        </p:nvSpPr>
        <p:spPr bwMode="auto">
          <a:xfrm>
            <a:off x="820321" y="3235803"/>
            <a:ext cx="1771547"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5000"/>
              </a:spcBef>
            </a:pPr>
            <a:r>
              <a:rPr lang="zh-CN" altLang="en-US" dirty="0">
                <a:solidFill>
                  <a:srgbClr val="FF3300"/>
                </a:solidFill>
                <a:latin typeface="+mn-ea"/>
                <a:ea typeface="+mn-ea"/>
              </a:rPr>
              <a:t>外部因素：</a:t>
            </a:r>
            <a:endParaRPr lang="zh-CN" altLang="en-US" dirty="0">
              <a:latin typeface="+mn-ea"/>
              <a:ea typeface="+mn-ea"/>
            </a:endParaRPr>
          </a:p>
          <a:p>
            <a:pPr>
              <a:spcBef>
                <a:spcPct val="15000"/>
              </a:spcBef>
            </a:pPr>
            <a:r>
              <a:rPr lang="zh-CN" altLang="en-US" dirty="0">
                <a:latin typeface="+mn-ea"/>
                <a:ea typeface="+mn-ea"/>
              </a:rPr>
              <a:t>  环境温度</a:t>
            </a:r>
          </a:p>
          <a:p>
            <a:pPr>
              <a:spcBef>
                <a:spcPct val="15000"/>
              </a:spcBef>
            </a:pPr>
            <a:r>
              <a:rPr lang="zh-CN" altLang="en-US" dirty="0">
                <a:latin typeface="+mn-ea"/>
                <a:ea typeface="+mn-ea"/>
              </a:rPr>
              <a:t>  湿度</a:t>
            </a:r>
          </a:p>
          <a:p>
            <a:pPr>
              <a:spcBef>
                <a:spcPct val="15000"/>
              </a:spcBef>
            </a:pPr>
            <a:r>
              <a:rPr lang="zh-CN" altLang="en-US" dirty="0">
                <a:latin typeface="+mn-ea"/>
                <a:ea typeface="+mn-ea"/>
              </a:rPr>
              <a:t>  </a:t>
            </a:r>
            <a:r>
              <a:rPr lang="en-US" altLang="zh-CN" dirty="0">
                <a:latin typeface="+mn-ea"/>
                <a:ea typeface="+mn-ea"/>
              </a:rPr>
              <a:t>CO</a:t>
            </a:r>
            <a:r>
              <a:rPr lang="en-US" altLang="zh-CN" baseline="-25000" dirty="0">
                <a:latin typeface="+mn-ea"/>
                <a:ea typeface="+mn-ea"/>
              </a:rPr>
              <a:t>2</a:t>
            </a:r>
            <a:r>
              <a:rPr lang="zh-CN" altLang="en-US" dirty="0">
                <a:latin typeface="+mn-ea"/>
                <a:ea typeface="+mn-ea"/>
              </a:rPr>
              <a:t>含量</a:t>
            </a:r>
          </a:p>
          <a:p>
            <a:pPr>
              <a:spcBef>
                <a:spcPct val="15000"/>
              </a:spcBef>
            </a:pPr>
            <a:r>
              <a:rPr lang="zh-CN" altLang="en-US" dirty="0">
                <a:latin typeface="+mn-ea"/>
                <a:ea typeface="+mn-ea"/>
              </a:rPr>
              <a:t>  侵蚀性介质等</a:t>
            </a:r>
          </a:p>
        </p:txBody>
      </p:sp>
      <p:sp>
        <p:nvSpPr>
          <p:cNvPr id="9" name="矩形 8"/>
          <p:cNvSpPr/>
          <p:nvPr/>
        </p:nvSpPr>
        <p:spPr>
          <a:xfrm>
            <a:off x="746745" y="141588"/>
            <a:ext cx="4185761" cy="461665"/>
          </a:xfrm>
          <a:prstGeom prst="rect">
            <a:avLst/>
          </a:prstGeom>
        </p:spPr>
        <p:txBody>
          <a:bodyPr wrap="none">
            <a:spAutoFit/>
          </a:bodyPr>
          <a:lstStyle/>
          <a:p>
            <a:pPr fontAlgn="auto">
              <a:spcBef>
                <a:spcPct val="20000"/>
              </a:spcBef>
              <a:spcAft>
                <a:spcPts val="0"/>
              </a:spcAft>
            </a:pPr>
            <a:r>
              <a:rPr lang="zh-CN" altLang="en-US" sz="2400" b="1" dirty="0">
                <a:solidFill>
                  <a:schemeClr val="tx1">
                    <a:lumMod val="75000"/>
                    <a:lumOff val="25000"/>
                  </a:schemeClr>
                </a:solidFill>
                <a:latin typeface="+mn-ea"/>
                <a:ea typeface="+mn-ea"/>
              </a:rPr>
              <a:t>影响混凝土结构耐久性的因素</a:t>
            </a:r>
          </a:p>
        </p:txBody>
      </p:sp>
      <p:grpSp>
        <p:nvGrpSpPr>
          <p:cNvPr id="2" name="组合 1"/>
          <p:cNvGrpSpPr/>
          <p:nvPr/>
        </p:nvGrpSpPr>
        <p:grpSpPr>
          <a:xfrm>
            <a:off x="3626937" y="1062730"/>
            <a:ext cx="4499212" cy="3759170"/>
            <a:chOff x="746745" y="984833"/>
            <a:chExt cx="4499212" cy="3759170"/>
          </a:xfrm>
        </p:grpSpPr>
        <p:grpSp>
          <p:nvGrpSpPr>
            <p:cNvPr id="49154" name="Group 2"/>
            <p:cNvGrpSpPr>
              <a:grpSpLocks/>
            </p:cNvGrpSpPr>
            <p:nvPr/>
          </p:nvGrpSpPr>
          <p:grpSpPr bwMode="auto">
            <a:xfrm>
              <a:off x="746745" y="984833"/>
              <a:ext cx="4499212" cy="3759170"/>
              <a:chOff x="912" y="576"/>
              <a:chExt cx="3984" cy="3469"/>
            </a:xfrm>
          </p:grpSpPr>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 y="576"/>
                <a:ext cx="3984" cy="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p:cNvSpPr txBox="1">
                <a:spLocks noChangeArrowheads="1"/>
              </p:cNvSpPr>
              <p:nvPr/>
            </p:nvSpPr>
            <p:spPr bwMode="auto">
              <a:xfrm>
                <a:off x="2904" y="2165"/>
                <a:ext cx="444"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200" dirty="0">
                    <a:latin typeface="+mn-ea"/>
                    <a:ea typeface="+mn-ea"/>
                  </a:rPr>
                  <a:t>碳化</a:t>
                </a:r>
              </a:p>
            </p:txBody>
          </p:sp>
        </p:grpSp>
        <p:sp>
          <p:nvSpPr>
            <p:cNvPr id="10" name="Text Box 4"/>
            <p:cNvSpPr txBox="1">
              <a:spLocks noChangeArrowheads="1"/>
            </p:cNvSpPr>
            <p:nvPr/>
          </p:nvSpPr>
          <p:spPr bwMode="auto">
            <a:xfrm>
              <a:off x="2546865" y="4282054"/>
              <a:ext cx="1620107" cy="2698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200" dirty="0">
                  <a:latin typeface="+mn-ea"/>
                  <a:ea typeface="+mn-ea"/>
                </a:rPr>
                <a:t>刚度降低（扰度增大）</a:t>
              </a:r>
            </a:p>
          </p:txBody>
        </p:sp>
        <p:sp>
          <p:nvSpPr>
            <p:cNvPr id="11" name="Text Box 4"/>
            <p:cNvSpPr txBox="1">
              <a:spLocks noChangeArrowheads="1"/>
            </p:cNvSpPr>
            <p:nvPr/>
          </p:nvSpPr>
          <p:spPr bwMode="auto">
            <a:xfrm>
              <a:off x="2816883" y="1716693"/>
              <a:ext cx="855057" cy="2698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200" dirty="0">
                  <a:latin typeface="+mn-ea"/>
                  <a:ea typeface="+mn-ea"/>
                </a:rPr>
                <a:t>钢筋锈蚀</a:t>
              </a:r>
            </a:p>
          </p:txBody>
        </p:sp>
        <p:sp>
          <p:nvSpPr>
            <p:cNvPr id="12" name="Text Box 4"/>
            <p:cNvSpPr txBox="1">
              <a:spLocks noChangeArrowheads="1"/>
            </p:cNvSpPr>
            <p:nvPr/>
          </p:nvSpPr>
          <p:spPr bwMode="auto">
            <a:xfrm>
              <a:off x="1511796" y="2571750"/>
              <a:ext cx="270018" cy="5846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200" dirty="0">
                  <a:latin typeface="+mn-ea"/>
                  <a:ea typeface="+mn-ea"/>
                </a:rPr>
                <a:t>龟</a:t>
              </a:r>
              <a:endParaRPr lang="en-US" altLang="zh-CN" sz="1200" dirty="0">
                <a:latin typeface="+mn-ea"/>
                <a:ea typeface="+mn-ea"/>
              </a:endParaRPr>
            </a:p>
            <a:p>
              <a:pPr algn="ctr"/>
              <a:endParaRPr lang="en-US" altLang="zh-CN" sz="1200" dirty="0">
                <a:latin typeface="+mn-ea"/>
                <a:ea typeface="+mn-ea"/>
              </a:endParaRPr>
            </a:p>
            <a:p>
              <a:pPr algn="ctr"/>
              <a:r>
                <a:rPr lang="zh-CN" altLang="en-US" sz="1200" dirty="0">
                  <a:latin typeface="+mn-ea"/>
                  <a:ea typeface="+mn-ea"/>
                </a:rPr>
                <a:t>裂</a:t>
              </a:r>
            </a:p>
          </p:txBody>
        </p:sp>
        <p:sp>
          <p:nvSpPr>
            <p:cNvPr id="13" name="Text Box 4"/>
            <p:cNvSpPr txBox="1">
              <a:spLocks noChangeArrowheads="1"/>
            </p:cNvSpPr>
            <p:nvPr/>
          </p:nvSpPr>
          <p:spPr bwMode="auto">
            <a:xfrm>
              <a:off x="926757" y="2571952"/>
              <a:ext cx="270018" cy="584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200" dirty="0">
                  <a:latin typeface="+mn-ea"/>
                  <a:ea typeface="+mn-ea"/>
                </a:rPr>
                <a:t>美</a:t>
              </a:r>
              <a:endParaRPr lang="en-US" altLang="zh-CN" sz="1200" dirty="0">
                <a:latin typeface="+mn-ea"/>
                <a:ea typeface="+mn-ea"/>
              </a:endParaRPr>
            </a:p>
            <a:p>
              <a:pPr algn="ctr"/>
              <a:endParaRPr lang="en-US" altLang="zh-CN" sz="1200" dirty="0">
                <a:latin typeface="+mn-ea"/>
                <a:ea typeface="+mn-ea"/>
              </a:endParaRPr>
            </a:p>
            <a:p>
              <a:pPr algn="ctr"/>
              <a:r>
                <a:rPr lang="zh-CN" altLang="en-US" sz="1200" dirty="0">
                  <a:latin typeface="+mn-ea"/>
                  <a:ea typeface="+mn-ea"/>
                </a:rPr>
                <a:t>观</a:t>
              </a:r>
            </a:p>
          </p:txBody>
        </p:sp>
        <p:sp>
          <p:nvSpPr>
            <p:cNvPr id="14" name="Text Box 4"/>
            <p:cNvSpPr txBox="1">
              <a:spLocks noChangeArrowheads="1"/>
            </p:cNvSpPr>
            <p:nvPr/>
          </p:nvSpPr>
          <p:spPr bwMode="auto">
            <a:xfrm>
              <a:off x="2186841" y="3040442"/>
              <a:ext cx="270018" cy="9595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200" dirty="0">
                  <a:latin typeface="+mn-ea"/>
                  <a:ea typeface="+mn-ea"/>
                </a:rPr>
                <a:t>砼表明劣化</a:t>
              </a:r>
            </a:p>
          </p:txBody>
        </p:sp>
        <p:sp>
          <p:nvSpPr>
            <p:cNvPr id="15" name="Text Box 4"/>
            <p:cNvSpPr txBox="1">
              <a:spLocks noChangeArrowheads="1"/>
            </p:cNvSpPr>
            <p:nvPr/>
          </p:nvSpPr>
          <p:spPr bwMode="auto">
            <a:xfrm>
              <a:off x="4076967" y="3040442"/>
              <a:ext cx="270018" cy="9595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200" dirty="0">
                  <a:latin typeface="+mn-ea"/>
                  <a:ea typeface="+mn-ea"/>
                </a:rPr>
                <a:t>砼强度劣化</a:t>
              </a:r>
            </a:p>
          </p:txBody>
        </p:sp>
        <p:sp>
          <p:nvSpPr>
            <p:cNvPr id="16" name="Text Box 4"/>
            <p:cNvSpPr txBox="1">
              <a:spLocks noChangeArrowheads="1"/>
            </p:cNvSpPr>
            <p:nvPr/>
          </p:nvSpPr>
          <p:spPr bwMode="auto">
            <a:xfrm>
              <a:off x="4797015" y="2571750"/>
              <a:ext cx="270018" cy="5846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200" dirty="0">
                  <a:latin typeface="+mn-ea"/>
                  <a:ea typeface="+mn-ea"/>
                </a:rPr>
                <a:t>耐久性</a:t>
              </a:r>
            </a:p>
          </p:txBody>
        </p:sp>
        <p:sp>
          <p:nvSpPr>
            <p:cNvPr id="17" name="Text Box 4"/>
            <p:cNvSpPr txBox="1">
              <a:spLocks noChangeArrowheads="1"/>
            </p:cNvSpPr>
            <p:nvPr/>
          </p:nvSpPr>
          <p:spPr bwMode="auto">
            <a:xfrm>
              <a:off x="2546865" y="1131654"/>
              <a:ext cx="1125075" cy="269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200" dirty="0">
                  <a:latin typeface="+mn-ea"/>
                  <a:ea typeface="+mn-ea"/>
                </a:rPr>
                <a:t>防水（漏水）</a:t>
              </a:r>
            </a:p>
          </p:txBody>
        </p:sp>
      </p:grpSp>
    </p:spTree>
    <p:extLst>
      <p:ext uri="{BB962C8B-B14F-4D97-AF65-F5344CB8AC3E}">
        <p14:creationId xmlns:p14="http://schemas.microsoft.com/office/powerpoint/2010/main" val="2128391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49158"/>
                                        </p:tgtEl>
                                        <p:attrNameLst>
                                          <p:attrName>style.visibility</p:attrName>
                                        </p:attrNameLst>
                                      </p:cBhvr>
                                      <p:to>
                                        <p:strVal val="visible"/>
                                      </p:to>
                                    </p:set>
                                    <p:animEffect transition="in" filter="wipe(left)">
                                      <p:cBhvr>
                                        <p:cTn id="7" dur="75"/>
                                        <p:tgtEl>
                                          <p:spTgt spid="49158"/>
                                        </p:tgtEl>
                                      </p:cBhvr>
                                    </p:animEffect>
                                  </p:childTnLst>
                                </p:cTn>
                              </p:par>
                            </p:childTnLst>
                          </p:cTn>
                        </p:par>
                        <p:par>
                          <p:cTn id="8" fill="hold" nodeType="afterGroup">
                            <p:stCondLst>
                              <p:cond delay="2325"/>
                            </p:stCondLst>
                            <p:childTnLst>
                              <p:par>
                                <p:cTn id="9" presetID="22" presetClass="entr" presetSubtype="8" fill="hold" grpId="0" nodeType="afterEffect">
                                  <p:stCondLst>
                                    <p:cond delay="2000"/>
                                  </p:stCondLst>
                                  <p:iterate type="lt">
                                    <p:tmPct val="100000"/>
                                  </p:iterate>
                                  <p:childTnLst>
                                    <p:set>
                                      <p:cBhvr>
                                        <p:cTn id="10" dur="1" fill="hold">
                                          <p:stCondLst>
                                            <p:cond delay="0"/>
                                          </p:stCondLst>
                                        </p:cTn>
                                        <p:tgtEl>
                                          <p:spTgt spid="49159"/>
                                        </p:tgtEl>
                                        <p:attrNameLst>
                                          <p:attrName>style.visibility</p:attrName>
                                        </p:attrNameLst>
                                      </p:cBhvr>
                                      <p:to>
                                        <p:strVal val="visible"/>
                                      </p:to>
                                    </p:set>
                                    <p:animEffect transition="in" filter="wipe(left)">
                                      <p:cBhvr>
                                        <p:cTn id="11" dur="75"/>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autoUpdateAnimBg="0"/>
      <p:bldP spid="4915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76727" y="835028"/>
            <a:ext cx="50860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dirty="0">
                <a:solidFill>
                  <a:srgbClr val="0070C0"/>
                </a:solidFill>
                <a:latin typeface="+mn-ea"/>
                <a:ea typeface="+mn-ea"/>
              </a:rPr>
              <a:t>1</a:t>
            </a:r>
            <a:r>
              <a:rPr lang="zh-CN" altLang="en-US" sz="2400" dirty="0">
                <a:solidFill>
                  <a:srgbClr val="0070C0"/>
                </a:solidFill>
                <a:latin typeface="+mn-ea"/>
                <a:ea typeface="+mn-ea"/>
              </a:rPr>
              <a:t>、混凝土的冻融破坏</a:t>
            </a:r>
          </a:p>
        </p:txBody>
      </p:sp>
      <p:sp>
        <p:nvSpPr>
          <p:cNvPr id="50179" name="Text Box 3"/>
          <p:cNvSpPr txBox="1">
            <a:spLocks noChangeArrowheads="1"/>
          </p:cNvSpPr>
          <p:nvPr/>
        </p:nvSpPr>
        <p:spPr bwMode="auto">
          <a:xfrm>
            <a:off x="566733" y="1296693"/>
            <a:ext cx="7900790" cy="342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defRPr kumimoji="1" sz="2400">
                <a:solidFill>
                  <a:schemeClr val="tx1"/>
                </a:solidFill>
                <a:latin typeface="Times New Roman" panose="02020603050405020304" pitchFamily="18" charset="0"/>
                <a:ea typeface="宋体" panose="02010600030101010101" pitchFamily="2" charset="-122"/>
              </a:defRPr>
            </a:lvl1pPr>
            <a:lvl2pPr marL="57150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10000"/>
              </a:lnSpc>
              <a:spcBef>
                <a:spcPct val="25000"/>
              </a:spcBef>
            </a:pPr>
            <a:r>
              <a:rPr lang="en-US" altLang="zh-CN" sz="2000" dirty="0">
                <a:solidFill>
                  <a:srgbClr val="FF33CC"/>
                </a:solidFill>
                <a:effectLst>
                  <a:outerShdw blurRad="38100" dist="38100" dir="2700000" algn="tl">
                    <a:srgbClr val="C0C0C0"/>
                  </a:outerShdw>
                </a:effectLst>
                <a:latin typeface="+mn-ea"/>
                <a:ea typeface="+mn-ea"/>
              </a:rPr>
              <a:t>◆</a:t>
            </a:r>
            <a:r>
              <a:rPr lang="en-US" altLang="zh-CN" sz="2000" dirty="0">
                <a:latin typeface="+mn-ea"/>
                <a:ea typeface="+mn-ea"/>
              </a:rPr>
              <a:t>  </a:t>
            </a:r>
            <a:r>
              <a:rPr lang="zh-CN" altLang="en-US" sz="2000" dirty="0">
                <a:latin typeface="+mn-ea"/>
                <a:ea typeface="+mn-ea"/>
              </a:rPr>
              <a:t>混凝土水化结硬后，内部有很多毛细孔。在浇筑混凝土时，为得到必要的和易性，往往会比水泥水化所需要的水多些。</a:t>
            </a:r>
          </a:p>
          <a:p>
            <a:pPr algn="just">
              <a:lnSpc>
                <a:spcPct val="110000"/>
              </a:lnSpc>
              <a:spcBef>
                <a:spcPct val="25000"/>
              </a:spcBef>
            </a:pPr>
            <a:r>
              <a:rPr lang="zh-CN" altLang="en-US" sz="2000" dirty="0">
                <a:solidFill>
                  <a:srgbClr val="FF33CC"/>
                </a:solidFill>
                <a:effectLst>
                  <a:outerShdw blurRad="38100" dist="38100" dir="2700000" algn="tl">
                    <a:srgbClr val="C0C0C0"/>
                  </a:outerShdw>
                </a:effectLst>
                <a:latin typeface="+mn-ea"/>
                <a:ea typeface="+mn-ea"/>
              </a:rPr>
              <a:t>◆</a:t>
            </a:r>
            <a:r>
              <a:rPr lang="zh-CN" altLang="en-US" sz="2000" dirty="0">
                <a:latin typeface="+mn-ea"/>
                <a:ea typeface="+mn-ea"/>
              </a:rPr>
              <a:t> </a:t>
            </a:r>
            <a:r>
              <a:rPr lang="zh-CN" altLang="en-US" sz="2000" dirty="0">
                <a:solidFill>
                  <a:srgbClr val="FF3300"/>
                </a:solidFill>
                <a:latin typeface="+mn-ea"/>
                <a:ea typeface="+mn-ea"/>
              </a:rPr>
              <a:t>多余的水份</a:t>
            </a:r>
            <a:r>
              <a:rPr lang="zh-CN" altLang="en-US" sz="2000" dirty="0">
                <a:latin typeface="+mn-ea"/>
                <a:ea typeface="+mn-ea"/>
              </a:rPr>
              <a:t>滞留在混凝土毛细孔中。低温时水份因结冰产生体积膨胀，引起混凝土内部结构破坏。</a:t>
            </a:r>
          </a:p>
          <a:p>
            <a:pPr algn="just">
              <a:lnSpc>
                <a:spcPct val="110000"/>
              </a:lnSpc>
              <a:spcBef>
                <a:spcPct val="25000"/>
              </a:spcBef>
            </a:pPr>
            <a:r>
              <a:rPr lang="zh-CN" altLang="en-US" sz="2000" dirty="0">
                <a:solidFill>
                  <a:srgbClr val="FF33CC"/>
                </a:solidFill>
                <a:effectLst>
                  <a:outerShdw blurRad="38100" dist="38100" dir="2700000" algn="tl">
                    <a:srgbClr val="C0C0C0"/>
                  </a:outerShdw>
                </a:effectLst>
                <a:latin typeface="+mn-ea"/>
                <a:ea typeface="+mn-ea"/>
              </a:rPr>
              <a:t>◆</a:t>
            </a:r>
            <a:r>
              <a:rPr lang="zh-CN" altLang="en-US" sz="2000" dirty="0">
                <a:latin typeface="+mn-ea"/>
                <a:ea typeface="+mn-ea"/>
              </a:rPr>
              <a:t> 反复冻融多次，就会使混凝土的损伤累积达到一定程度而引起结构破坏。</a:t>
            </a:r>
          </a:p>
          <a:p>
            <a:pPr algn="just">
              <a:lnSpc>
                <a:spcPct val="110000"/>
              </a:lnSpc>
              <a:spcBef>
                <a:spcPct val="25000"/>
              </a:spcBef>
            </a:pPr>
            <a:r>
              <a:rPr lang="zh-CN" altLang="en-US" sz="2000" dirty="0">
                <a:solidFill>
                  <a:srgbClr val="FF33CC"/>
                </a:solidFill>
                <a:effectLst>
                  <a:outerShdw blurRad="38100" dist="38100" dir="2700000" algn="tl">
                    <a:srgbClr val="C0C0C0"/>
                  </a:outerShdw>
                </a:effectLst>
                <a:latin typeface="+mn-ea"/>
                <a:ea typeface="+mn-ea"/>
              </a:rPr>
              <a:t>◆</a:t>
            </a:r>
            <a:r>
              <a:rPr lang="zh-CN" altLang="en-US" sz="2000" dirty="0">
                <a:latin typeface="+mn-ea"/>
                <a:ea typeface="+mn-ea"/>
              </a:rPr>
              <a:t> 防止混凝土冻融破坏的主要措施是</a:t>
            </a:r>
            <a:r>
              <a:rPr lang="zh-CN" altLang="en-US" sz="2000" dirty="0">
                <a:solidFill>
                  <a:srgbClr val="FF3300"/>
                </a:solidFill>
                <a:latin typeface="+mn-ea"/>
                <a:ea typeface="+mn-ea"/>
              </a:rPr>
              <a:t>降低水灰比</a:t>
            </a:r>
            <a:r>
              <a:rPr lang="zh-CN" altLang="en-US" sz="2000" dirty="0">
                <a:latin typeface="+mn-ea"/>
                <a:ea typeface="+mn-ea"/>
              </a:rPr>
              <a:t>，</a:t>
            </a:r>
            <a:r>
              <a:rPr lang="zh-CN" altLang="en-US" sz="2000" dirty="0">
                <a:solidFill>
                  <a:schemeClr val="accent2"/>
                </a:solidFill>
                <a:latin typeface="+mn-ea"/>
                <a:ea typeface="+mn-ea"/>
              </a:rPr>
              <a:t>减少混凝土中多余的水份</a:t>
            </a:r>
            <a:r>
              <a:rPr lang="zh-CN" altLang="en-US" sz="2000" dirty="0">
                <a:latin typeface="+mn-ea"/>
                <a:ea typeface="+mn-ea"/>
              </a:rPr>
              <a:t>。</a:t>
            </a:r>
          </a:p>
          <a:p>
            <a:pPr algn="just">
              <a:lnSpc>
                <a:spcPct val="110000"/>
              </a:lnSpc>
              <a:spcBef>
                <a:spcPct val="25000"/>
              </a:spcBef>
            </a:pPr>
            <a:r>
              <a:rPr lang="zh-CN" altLang="en-US" sz="2000" dirty="0">
                <a:solidFill>
                  <a:srgbClr val="FF33CC"/>
                </a:solidFill>
                <a:effectLst>
                  <a:outerShdw blurRad="38100" dist="38100" dir="2700000" algn="tl">
                    <a:srgbClr val="C0C0C0"/>
                  </a:outerShdw>
                </a:effectLst>
                <a:latin typeface="+mn-ea"/>
                <a:ea typeface="+mn-ea"/>
              </a:rPr>
              <a:t>◆</a:t>
            </a:r>
            <a:r>
              <a:rPr lang="zh-CN" altLang="en-US" sz="2000" dirty="0">
                <a:latin typeface="+mn-ea"/>
                <a:ea typeface="+mn-ea"/>
              </a:rPr>
              <a:t> 冬季施工时，应</a:t>
            </a:r>
            <a:r>
              <a:rPr lang="zh-CN" altLang="en-US" sz="2000" dirty="0">
                <a:solidFill>
                  <a:srgbClr val="FF3300"/>
                </a:solidFill>
                <a:latin typeface="+mn-ea"/>
                <a:ea typeface="+mn-ea"/>
              </a:rPr>
              <a:t>加强养护</a:t>
            </a:r>
            <a:r>
              <a:rPr lang="zh-CN" altLang="en-US" sz="2000" dirty="0">
                <a:latin typeface="+mn-ea"/>
                <a:ea typeface="+mn-ea"/>
              </a:rPr>
              <a:t>，防止早期受冻，并掺入防冻剂等。</a:t>
            </a:r>
          </a:p>
        </p:txBody>
      </p:sp>
      <p:sp>
        <p:nvSpPr>
          <p:cNvPr id="6" name="矩形 5"/>
          <p:cNvSpPr/>
          <p:nvPr/>
        </p:nvSpPr>
        <p:spPr>
          <a:xfrm>
            <a:off x="746745" y="141588"/>
            <a:ext cx="3877985" cy="461665"/>
          </a:xfrm>
          <a:prstGeom prst="rect">
            <a:avLst/>
          </a:prstGeom>
        </p:spPr>
        <p:txBody>
          <a:bodyPr wrap="none">
            <a:spAutoFit/>
          </a:bodyPr>
          <a:lstStyle/>
          <a:p>
            <a:pPr fontAlgn="auto">
              <a:spcBef>
                <a:spcPct val="20000"/>
              </a:spcBef>
              <a:spcAft>
                <a:spcPts val="0"/>
              </a:spcAft>
            </a:pPr>
            <a:r>
              <a:rPr lang="zh-CN" altLang="en-US" sz="2400" b="1" dirty="0">
                <a:solidFill>
                  <a:schemeClr val="tx1">
                    <a:lumMod val="75000"/>
                    <a:lumOff val="25000"/>
                  </a:schemeClr>
                </a:solidFill>
                <a:latin typeface="+mn-ea"/>
                <a:ea typeface="+mn-ea"/>
              </a:rPr>
              <a:t>混凝土结构耐久性主要指标</a:t>
            </a:r>
          </a:p>
        </p:txBody>
      </p:sp>
    </p:spTree>
    <p:extLst>
      <p:ext uri="{BB962C8B-B14F-4D97-AF65-F5344CB8AC3E}">
        <p14:creationId xmlns:p14="http://schemas.microsoft.com/office/powerpoint/2010/main" val="3955690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left)">
                                      <p:cBhvr>
                                        <p:cTn id="7" dur="75"/>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wipe(left)">
                                      <p:cBhvr>
                                        <p:cTn id="12" dur="75"/>
                                        <p:tgtEl>
                                          <p:spTgt spid="50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wipe(left)">
                                      <p:cBhvr>
                                        <p:cTn id="17" dur="75"/>
                                        <p:tgtEl>
                                          <p:spTgt spid="501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wipe(left)">
                                      <p:cBhvr>
                                        <p:cTn id="22" dur="75"/>
                                        <p:tgtEl>
                                          <p:spTgt spid="501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lt">
                                    <p:tmPct val="100000"/>
                                  </p:iterate>
                                  <p:childTnLst>
                                    <p:set>
                                      <p:cBhvr>
                                        <p:cTn id="26" dur="1" fill="hold">
                                          <p:stCondLst>
                                            <p:cond delay="0"/>
                                          </p:stCondLst>
                                        </p:cTn>
                                        <p:tgtEl>
                                          <p:spTgt spid="50179">
                                            <p:txEl>
                                              <p:pRg st="4" end="4"/>
                                            </p:txEl>
                                          </p:spTgt>
                                        </p:tgtEl>
                                        <p:attrNameLst>
                                          <p:attrName>style.visibility</p:attrName>
                                        </p:attrNameLst>
                                      </p:cBhvr>
                                      <p:to>
                                        <p:strVal val="visible"/>
                                      </p:to>
                                    </p:set>
                                    <p:animEffect transition="in" filter="wipe(left)">
                                      <p:cBhvr>
                                        <p:cTn id="27" dur="75"/>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566733" y="925234"/>
            <a:ext cx="36002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dirty="0">
                <a:solidFill>
                  <a:srgbClr val="0070C0"/>
                </a:solidFill>
                <a:latin typeface="+mn-ea"/>
                <a:ea typeface="+mn-ea"/>
              </a:rPr>
              <a:t>2</a:t>
            </a:r>
            <a:r>
              <a:rPr lang="zh-CN" altLang="en-US" sz="2400" dirty="0">
                <a:solidFill>
                  <a:srgbClr val="0070C0"/>
                </a:solidFill>
                <a:latin typeface="+mn-ea"/>
                <a:ea typeface="+mn-ea"/>
              </a:rPr>
              <a:t>、混凝土的碱集料反应</a:t>
            </a:r>
          </a:p>
        </p:txBody>
      </p:sp>
      <p:sp>
        <p:nvSpPr>
          <p:cNvPr id="51203" name="Text Box 3"/>
          <p:cNvSpPr txBox="1">
            <a:spLocks noChangeArrowheads="1"/>
          </p:cNvSpPr>
          <p:nvPr/>
        </p:nvSpPr>
        <p:spPr bwMode="auto">
          <a:xfrm>
            <a:off x="566733" y="1536681"/>
            <a:ext cx="790079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defRPr kumimoji="1" sz="2400">
                <a:solidFill>
                  <a:schemeClr val="tx1"/>
                </a:solidFill>
                <a:latin typeface="Times New Roman" panose="02020603050405020304" pitchFamily="18" charset="0"/>
                <a:ea typeface="宋体" panose="02010600030101010101" pitchFamily="2" charset="-122"/>
              </a:defRPr>
            </a:lvl1pPr>
            <a:lvl2pPr marL="47625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50000"/>
              </a:lnSpc>
            </a:pPr>
            <a:r>
              <a:rPr lang="en-US" altLang="zh-CN" dirty="0">
                <a:solidFill>
                  <a:srgbClr val="FF33CC"/>
                </a:solidFill>
                <a:effectLst>
                  <a:outerShdw blurRad="38100" dist="38100" dir="2700000" algn="tl">
                    <a:srgbClr val="C0C0C0"/>
                  </a:outerShdw>
                </a:effectLst>
                <a:latin typeface="+mn-ea"/>
                <a:ea typeface="+mn-ea"/>
              </a:rPr>
              <a:t>◆ </a:t>
            </a:r>
            <a:r>
              <a:rPr lang="zh-CN" altLang="en-US" dirty="0">
                <a:latin typeface="+mn-ea"/>
                <a:ea typeface="+mn-ea"/>
              </a:rPr>
              <a:t>混凝土集料中的某些</a:t>
            </a:r>
            <a:r>
              <a:rPr lang="zh-CN" altLang="en-US" dirty="0">
                <a:solidFill>
                  <a:srgbClr val="FF3300"/>
                </a:solidFill>
                <a:latin typeface="+mn-ea"/>
                <a:ea typeface="+mn-ea"/>
              </a:rPr>
              <a:t>活性矿物</a:t>
            </a:r>
            <a:r>
              <a:rPr lang="zh-CN" altLang="en-US" dirty="0">
                <a:latin typeface="+mn-ea"/>
                <a:ea typeface="+mn-ea"/>
              </a:rPr>
              <a:t>与混凝土微孔中的</a:t>
            </a:r>
            <a:r>
              <a:rPr lang="zh-CN" altLang="en-US" dirty="0">
                <a:solidFill>
                  <a:srgbClr val="FF3300"/>
                </a:solidFill>
                <a:latin typeface="+mn-ea"/>
                <a:ea typeface="+mn-ea"/>
              </a:rPr>
              <a:t>碱性溶液</a:t>
            </a:r>
            <a:r>
              <a:rPr lang="zh-CN" altLang="en-US" dirty="0">
                <a:latin typeface="+mn-ea"/>
                <a:ea typeface="+mn-ea"/>
              </a:rPr>
              <a:t>产生化学反应称为</a:t>
            </a:r>
            <a:r>
              <a:rPr lang="zh-CN" altLang="en-US" dirty="0">
                <a:solidFill>
                  <a:srgbClr val="FF0000"/>
                </a:solidFill>
                <a:latin typeface="+mn-ea"/>
                <a:ea typeface="+mn-ea"/>
              </a:rPr>
              <a:t>碱集料反应</a:t>
            </a:r>
            <a:r>
              <a:rPr lang="zh-CN" altLang="en-US" dirty="0">
                <a:latin typeface="+mn-ea"/>
                <a:ea typeface="+mn-ea"/>
              </a:rPr>
              <a:t>。</a:t>
            </a:r>
          </a:p>
          <a:p>
            <a:pPr algn="just">
              <a:lnSpc>
                <a:spcPct val="150000"/>
              </a:lnSpc>
            </a:pPr>
            <a:r>
              <a:rPr lang="zh-CN" altLang="en-US" dirty="0">
                <a:solidFill>
                  <a:srgbClr val="FF33CC"/>
                </a:solidFill>
                <a:effectLst>
                  <a:outerShdw blurRad="38100" dist="38100" dir="2700000" algn="tl">
                    <a:srgbClr val="C0C0C0"/>
                  </a:outerShdw>
                </a:effectLst>
                <a:latin typeface="+mn-ea"/>
                <a:ea typeface="+mn-ea"/>
              </a:rPr>
              <a:t>◆ </a:t>
            </a:r>
            <a:r>
              <a:rPr lang="zh-CN" altLang="en-US" dirty="0">
                <a:latin typeface="+mn-ea"/>
                <a:ea typeface="+mn-ea"/>
              </a:rPr>
              <a:t>碱集料反应产生的碱</a:t>
            </a:r>
            <a:r>
              <a:rPr lang="en-US" altLang="zh-CN" dirty="0">
                <a:latin typeface="+mn-ea"/>
                <a:ea typeface="+mn-ea"/>
              </a:rPr>
              <a:t>-</a:t>
            </a:r>
            <a:r>
              <a:rPr lang="zh-CN" altLang="en-US" dirty="0">
                <a:latin typeface="+mn-ea"/>
                <a:ea typeface="+mn-ea"/>
              </a:rPr>
              <a:t>硅酸盐凝胶，吸水后会产生膨胀，</a:t>
            </a:r>
            <a:r>
              <a:rPr lang="zh-CN" altLang="en-US" dirty="0">
                <a:solidFill>
                  <a:schemeClr val="accent2"/>
                </a:solidFill>
                <a:latin typeface="+mn-ea"/>
                <a:ea typeface="+mn-ea"/>
              </a:rPr>
              <a:t>体积可增大</a:t>
            </a:r>
            <a:r>
              <a:rPr lang="en-US" altLang="zh-CN" dirty="0">
                <a:solidFill>
                  <a:schemeClr val="accent2"/>
                </a:solidFill>
                <a:latin typeface="+mn-ea"/>
                <a:ea typeface="+mn-ea"/>
              </a:rPr>
              <a:t>3~4</a:t>
            </a:r>
            <a:r>
              <a:rPr lang="zh-CN" altLang="en-US" dirty="0">
                <a:solidFill>
                  <a:schemeClr val="accent2"/>
                </a:solidFill>
                <a:latin typeface="+mn-ea"/>
                <a:ea typeface="+mn-ea"/>
              </a:rPr>
              <a:t>倍</a:t>
            </a:r>
            <a:r>
              <a:rPr lang="zh-CN" altLang="en-US" dirty="0">
                <a:latin typeface="+mn-ea"/>
                <a:ea typeface="+mn-ea"/>
              </a:rPr>
              <a:t>，从而混凝土的剥落、开裂、强度降低，甚至导致破坏。</a:t>
            </a:r>
          </a:p>
        </p:txBody>
      </p:sp>
      <p:sp>
        <p:nvSpPr>
          <p:cNvPr id="7" name="矩形 6"/>
          <p:cNvSpPr/>
          <p:nvPr/>
        </p:nvSpPr>
        <p:spPr>
          <a:xfrm>
            <a:off x="746745" y="141588"/>
            <a:ext cx="3877985" cy="461665"/>
          </a:xfrm>
          <a:prstGeom prst="rect">
            <a:avLst/>
          </a:prstGeom>
        </p:spPr>
        <p:txBody>
          <a:bodyPr wrap="none">
            <a:spAutoFit/>
          </a:bodyPr>
          <a:lstStyle/>
          <a:p>
            <a:pPr fontAlgn="auto">
              <a:spcBef>
                <a:spcPct val="20000"/>
              </a:spcBef>
              <a:spcAft>
                <a:spcPts val="0"/>
              </a:spcAft>
            </a:pPr>
            <a:r>
              <a:rPr lang="zh-CN" altLang="en-US" sz="2400" b="1" dirty="0">
                <a:solidFill>
                  <a:schemeClr val="tx1">
                    <a:lumMod val="75000"/>
                    <a:lumOff val="25000"/>
                  </a:schemeClr>
                </a:solidFill>
                <a:latin typeface="+mn-ea"/>
                <a:ea typeface="+mn-ea"/>
              </a:rPr>
              <a:t>混凝土结构耐久性主要指标</a:t>
            </a:r>
          </a:p>
        </p:txBody>
      </p:sp>
    </p:spTree>
    <p:extLst>
      <p:ext uri="{BB962C8B-B14F-4D97-AF65-F5344CB8AC3E}">
        <p14:creationId xmlns:p14="http://schemas.microsoft.com/office/powerpoint/2010/main" val="3064290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75"/>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wipe(left)">
                                      <p:cBhvr>
                                        <p:cTn id="12" dur="75"/>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469359" y="776984"/>
            <a:ext cx="8010534" cy="436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defRPr kumimoji="1" sz="2400">
                <a:solidFill>
                  <a:schemeClr val="tx1"/>
                </a:solidFill>
                <a:latin typeface="Times New Roman" panose="02020603050405020304" pitchFamily="18" charset="0"/>
                <a:ea typeface="宋体" panose="02010600030101010101" pitchFamily="2" charset="-122"/>
              </a:defRPr>
            </a:lvl1pPr>
            <a:lvl2pPr marL="47625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30000"/>
              </a:lnSpc>
            </a:pPr>
            <a:r>
              <a:rPr lang="zh-CN" altLang="en-US" dirty="0">
                <a:solidFill>
                  <a:srgbClr val="FF33CC"/>
                </a:solidFill>
                <a:effectLst>
                  <a:outerShdw blurRad="38100" dist="38100" dir="2700000" algn="tl">
                    <a:srgbClr val="C0C0C0"/>
                  </a:outerShdw>
                </a:effectLst>
                <a:latin typeface="+mn-ea"/>
                <a:ea typeface="+mn-ea"/>
              </a:rPr>
              <a:t>◆ </a:t>
            </a:r>
            <a:r>
              <a:rPr lang="zh-CN" altLang="en-US" dirty="0">
                <a:solidFill>
                  <a:schemeClr val="accent2"/>
                </a:solidFill>
                <a:latin typeface="+mn-ea"/>
                <a:ea typeface="+mn-ea"/>
              </a:rPr>
              <a:t>引起碱集料反应有三个条件</a:t>
            </a:r>
            <a:r>
              <a:rPr lang="zh-CN" altLang="en-US" dirty="0">
                <a:latin typeface="+mn-ea"/>
                <a:ea typeface="+mn-ea"/>
              </a:rPr>
              <a:t>：</a:t>
            </a:r>
          </a:p>
          <a:p>
            <a:pPr algn="just">
              <a:lnSpc>
                <a:spcPct val="130000"/>
              </a:lnSpc>
            </a:pPr>
            <a:r>
              <a:rPr lang="zh-CN" altLang="en-US" dirty="0">
                <a:solidFill>
                  <a:srgbClr val="FF3300"/>
                </a:solidFill>
                <a:latin typeface="+mn-ea"/>
                <a:ea typeface="+mn-ea"/>
              </a:rPr>
              <a:t>⑴混凝土的凝胶中有碱性物质</a:t>
            </a:r>
            <a:r>
              <a:rPr lang="zh-CN" altLang="en-US" dirty="0">
                <a:latin typeface="+mn-ea"/>
                <a:ea typeface="+mn-ea"/>
              </a:rPr>
              <a:t>。这种碱性物质主要来自于水泥，若水泥中的含碱量（</a:t>
            </a:r>
            <a:r>
              <a:rPr lang="en-US" altLang="zh-CN" dirty="0">
                <a:latin typeface="+mn-ea"/>
                <a:ea typeface="+mn-ea"/>
              </a:rPr>
              <a:t>Na</a:t>
            </a:r>
            <a:r>
              <a:rPr lang="en-US" altLang="zh-CN" baseline="-25000" dirty="0">
                <a:latin typeface="+mn-ea"/>
                <a:ea typeface="+mn-ea"/>
              </a:rPr>
              <a:t>2</a:t>
            </a:r>
            <a:r>
              <a:rPr lang="en-US" altLang="zh-CN" dirty="0">
                <a:latin typeface="+mn-ea"/>
                <a:ea typeface="+mn-ea"/>
              </a:rPr>
              <a:t>O</a:t>
            </a:r>
            <a:r>
              <a:rPr lang="zh-CN" altLang="en-US" dirty="0">
                <a:latin typeface="+mn-ea"/>
                <a:ea typeface="+mn-ea"/>
              </a:rPr>
              <a:t>，</a:t>
            </a:r>
            <a:r>
              <a:rPr lang="en-US" altLang="zh-CN" dirty="0">
                <a:latin typeface="+mn-ea"/>
                <a:ea typeface="+mn-ea"/>
              </a:rPr>
              <a:t>K</a:t>
            </a:r>
            <a:r>
              <a:rPr lang="en-US" altLang="zh-CN" baseline="-25000" dirty="0">
                <a:latin typeface="+mn-ea"/>
                <a:ea typeface="+mn-ea"/>
              </a:rPr>
              <a:t>2</a:t>
            </a:r>
            <a:r>
              <a:rPr lang="en-US" altLang="zh-CN" dirty="0">
                <a:latin typeface="+mn-ea"/>
                <a:ea typeface="+mn-ea"/>
              </a:rPr>
              <a:t>O</a:t>
            </a:r>
            <a:r>
              <a:rPr lang="zh-CN" altLang="en-US" dirty="0">
                <a:latin typeface="+mn-ea"/>
                <a:ea typeface="+mn-ea"/>
              </a:rPr>
              <a:t>）大于</a:t>
            </a:r>
            <a:r>
              <a:rPr lang="en-US" altLang="zh-CN" dirty="0">
                <a:latin typeface="+mn-ea"/>
                <a:ea typeface="+mn-ea"/>
              </a:rPr>
              <a:t>0.6%</a:t>
            </a:r>
            <a:r>
              <a:rPr lang="zh-CN" altLang="en-US" dirty="0">
                <a:latin typeface="+mn-ea"/>
                <a:ea typeface="+mn-ea"/>
              </a:rPr>
              <a:t>以上时，则会很快析出到水溶液中，遇到活性骨料则会产生反应；</a:t>
            </a:r>
          </a:p>
          <a:p>
            <a:pPr algn="just">
              <a:lnSpc>
                <a:spcPct val="130000"/>
              </a:lnSpc>
            </a:pPr>
            <a:r>
              <a:rPr lang="zh-CN" altLang="en-US" dirty="0">
                <a:solidFill>
                  <a:srgbClr val="FF3300"/>
                </a:solidFill>
                <a:latin typeface="+mn-ea"/>
                <a:ea typeface="+mn-ea"/>
              </a:rPr>
              <a:t>⑵骨料中有活性骨料</a:t>
            </a:r>
            <a:r>
              <a:rPr lang="zh-CN" altLang="en-US" dirty="0">
                <a:latin typeface="+mn-ea"/>
                <a:ea typeface="+mn-ea"/>
              </a:rPr>
              <a:t>，如蛋白石、黑硅石、燧石、玻璃质火山石、安山石等含</a:t>
            </a:r>
            <a:r>
              <a:rPr lang="en-US" altLang="zh-CN" dirty="0">
                <a:latin typeface="+mn-ea"/>
                <a:ea typeface="+mn-ea"/>
              </a:rPr>
              <a:t>SiO</a:t>
            </a:r>
            <a:r>
              <a:rPr lang="en-US" altLang="zh-CN" baseline="-25000" dirty="0">
                <a:latin typeface="+mn-ea"/>
                <a:ea typeface="+mn-ea"/>
              </a:rPr>
              <a:t>2</a:t>
            </a:r>
            <a:r>
              <a:rPr lang="zh-CN" altLang="en-US" dirty="0">
                <a:latin typeface="+mn-ea"/>
                <a:ea typeface="+mn-ea"/>
              </a:rPr>
              <a:t>的骨料；</a:t>
            </a:r>
          </a:p>
          <a:p>
            <a:pPr algn="just">
              <a:lnSpc>
                <a:spcPct val="130000"/>
              </a:lnSpc>
            </a:pPr>
            <a:r>
              <a:rPr lang="zh-CN" altLang="en-US" dirty="0">
                <a:solidFill>
                  <a:srgbClr val="FF3300"/>
                </a:solidFill>
                <a:latin typeface="+mn-ea"/>
                <a:ea typeface="+mn-ea"/>
              </a:rPr>
              <a:t>⑶水分</a:t>
            </a:r>
            <a:r>
              <a:rPr lang="zh-CN" altLang="en-US" dirty="0">
                <a:latin typeface="+mn-ea"/>
                <a:ea typeface="+mn-ea"/>
              </a:rPr>
              <a:t>。碱骨料反应的充分条件是有水分，在干燥环境下很难发生碱骨料反应。</a:t>
            </a:r>
          </a:p>
        </p:txBody>
      </p:sp>
      <p:sp>
        <p:nvSpPr>
          <p:cNvPr id="7" name="矩形 6"/>
          <p:cNvSpPr/>
          <p:nvPr/>
        </p:nvSpPr>
        <p:spPr>
          <a:xfrm>
            <a:off x="746745" y="141588"/>
            <a:ext cx="3877985" cy="461665"/>
          </a:xfrm>
          <a:prstGeom prst="rect">
            <a:avLst/>
          </a:prstGeom>
        </p:spPr>
        <p:txBody>
          <a:bodyPr wrap="none">
            <a:spAutoFit/>
          </a:bodyPr>
          <a:lstStyle/>
          <a:p>
            <a:pPr fontAlgn="auto">
              <a:spcBef>
                <a:spcPct val="20000"/>
              </a:spcBef>
              <a:spcAft>
                <a:spcPts val="0"/>
              </a:spcAft>
            </a:pPr>
            <a:r>
              <a:rPr lang="zh-CN" altLang="en-US" sz="2400" b="1" dirty="0">
                <a:solidFill>
                  <a:schemeClr val="tx1">
                    <a:lumMod val="75000"/>
                    <a:lumOff val="25000"/>
                  </a:schemeClr>
                </a:solidFill>
                <a:latin typeface="+mn-ea"/>
                <a:ea typeface="+mn-ea"/>
              </a:rPr>
              <a:t>混凝土结构耐久性主要指标</a:t>
            </a:r>
          </a:p>
        </p:txBody>
      </p:sp>
    </p:spTree>
    <p:extLst>
      <p:ext uri="{BB962C8B-B14F-4D97-AF65-F5344CB8AC3E}">
        <p14:creationId xmlns:p14="http://schemas.microsoft.com/office/powerpoint/2010/main" val="245930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75"/>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wipe(left)">
                                      <p:cBhvr>
                                        <p:cTn id="12" dur="75"/>
                                        <p:tgtEl>
                                          <p:spTgt spid="51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wipe(left)">
                                      <p:cBhvr>
                                        <p:cTn id="17" dur="75"/>
                                        <p:tgtEl>
                                          <p:spTgt spid="512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wipe(left)">
                                      <p:cBhvr>
                                        <p:cTn id="22" dur="75"/>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86721" y="714992"/>
            <a:ext cx="39602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400" dirty="0">
                <a:solidFill>
                  <a:srgbClr val="0070C0"/>
                </a:solidFill>
                <a:latin typeface="+mn-ea"/>
                <a:ea typeface="+mn-ea"/>
              </a:rPr>
              <a:t>3</a:t>
            </a:r>
            <a:r>
              <a:rPr lang="zh-CN" altLang="en-US" sz="2400" dirty="0">
                <a:solidFill>
                  <a:srgbClr val="0070C0"/>
                </a:solidFill>
                <a:latin typeface="+mn-ea"/>
                <a:ea typeface="+mn-ea"/>
              </a:rPr>
              <a:t>、侵蚀性介质的腐蚀</a:t>
            </a:r>
          </a:p>
        </p:txBody>
      </p:sp>
      <p:sp>
        <p:nvSpPr>
          <p:cNvPr id="52227" name="Text Box 3"/>
          <p:cNvSpPr txBox="1">
            <a:spLocks noChangeArrowheads="1"/>
          </p:cNvSpPr>
          <p:nvPr/>
        </p:nvSpPr>
        <p:spPr bwMode="auto">
          <a:xfrm>
            <a:off x="341718" y="1184860"/>
            <a:ext cx="8460564" cy="372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pPr>
            <a:r>
              <a:rPr lang="en-US" altLang="zh-CN" dirty="0">
                <a:solidFill>
                  <a:srgbClr val="FF3300"/>
                </a:solidFill>
                <a:latin typeface="+mn-ea"/>
                <a:ea typeface="+mn-ea"/>
              </a:rPr>
              <a:t>⑴</a:t>
            </a:r>
            <a:r>
              <a:rPr lang="zh-CN" altLang="en-US" dirty="0">
                <a:solidFill>
                  <a:srgbClr val="FF3300"/>
                </a:solidFill>
                <a:latin typeface="+mn-ea"/>
                <a:ea typeface="+mn-ea"/>
              </a:rPr>
              <a:t>硫酸盐腐蚀</a:t>
            </a:r>
            <a:r>
              <a:rPr lang="zh-CN" altLang="en-US" dirty="0">
                <a:latin typeface="+mn-ea"/>
                <a:ea typeface="+mn-ea"/>
              </a:rPr>
              <a:t>：硫酸盐溶液与水泥石中的</a:t>
            </a:r>
            <a:r>
              <a:rPr lang="zh-CN" altLang="en-US" dirty="0">
                <a:solidFill>
                  <a:schemeClr val="accent2"/>
                </a:solidFill>
                <a:latin typeface="+mn-ea"/>
                <a:ea typeface="+mn-ea"/>
              </a:rPr>
              <a:t>氢氧化钙</a:t>
            </a:r>
            <a:r>
              <a:rPr lang="zh-CN" altLang="en-US" dirty="0">
                <a:latin typeface="+mn-ea"/>
                <a:ea typeface="+mn-ea"/>
              </a:rPr>
              <a:t>及水化铝酸钙发生化学反应，生成石膏和硫铝酸钙，产生体积膨胀，使混凝土破坏。硫酸盐除在一些化工企业存在外，海水及一些土壤中也存在。</a:t>
            </a:r>
            <a:r>
              <a:rPr lang="zh-CN" altLang="en-US" dirty="0">
                <a:solidFill>
                  <a:schemeClr val="accent2"/>
                </a:solidFill>
                <a:latin typeface="+mn-ea"/>
                <a:ea typeface="+mn-ea"/>
              </a:rPr>
              <a:t>当硫酸盐的浓度（以</a:t>
            </a:r>
            <a:r>
              <a:rPr lang="en-US" altLang="zh-CN" dirty="0">
                <a:solidFill>
                  <a:schemeClr val="accent2"/>
                </a:solidFill>
                <a:latin typeface="+mn-ea"/>
                <a:ea typeface="+mn-ea"/>
              </a:rPr>
              <a:t>SO</a:t>
            </a:r>
            <a:r>
              <a:rPr lang="en-US" altLang="zh-CN" baseline="-25000" dirty="0">
                <a:solidFill>
                  <a:schemeClr val="accent2"/>
                </a:solidFill>
                <a:latin typeface="+mn-ea"/>
                <a:ea typeface="+mn-ea"/>
              </a:rPr>
              <a:t>2</a:t>
            </a:r>
            <a:r>
              <a:rPr lang="zh-CN" altLang="en-US" dirty="0">
                <a:solidFill>
                  <a:schemeClr val="accent2"/>
                </a:solidFill>
                <a:latin typeface="+mn-ea"/>
                <a:ea typeface="+mn-ea"/>
              </a:rPr>
              <a:t>的含量表示）达到</a:t>
            </a:r>
            <a:r>
              <a:rPr lang="en-US" altLang="zh-CN" dirty="0">
                <a:solidFill>
                  <a:schemeClr val="accent2"/>
                </a:solidFill>
                <a:latin typeface="+mn-ea"/>
                <a:ea typeface="+mn-ea"/>
              </a:rPr>
              <a:t>2‰</a:t>
            </a:r>
            <a:r>
              <a:rPr lang="zh-CN" altLang="en-US" dirty="0">
                <a:solidFill>
                  <a:schemeClr val="accent2"/>
                </a:solidFill>
                <a:latin typeface="+mn-ea"/>
                <a:ea typeface="+mn-ea"/>
              </a:rPr>
              <a:t>时，就会产生严重的腐蚀。</a:t>
            </a:r>
            <a:endParaRPr lang="zh-CN" altLang="en-US" dirty="0">
              <a:latin typeface="+mn-ea"/>
              <a:ea typeface="+mn-ea"/>
            </a:endParaRPr>
          </a:p>
          <a:p>
            <a:pPr>
              <a:lnSpc>
                <a:spcPct val="110000"/>
              </a:lnSpc>
            </a:pPr>
            <a:r>
              <a:rPr lang="zh-CN" altLang="en-US" dirty="0">
                <a:solidFill>
                  <a:srgbClr val="FF3300"/>
                </a:solidFill>
                <a:latin typeface="+mn-ea"/>
                <a:ea typeface="+mn-ea"/>
              </a:rPr>
              <a:t>⑵酸腐蚀</a:t>
            </a:r>
            <a:r>
              <a:rPr lang="zh-CN" altLang="en-US" dirty="0">
                <a:latin typeface="+mn-ea"/>
                <a:ea typeface="+mn-ea"/>
              </a:rPr>
              <a:t>：混凝土是碱性材料，</a:t>
            </a:r>
            <a:r>
              <a:rPr lang="zh-CN" altLang="en-US" dirty="0">
                <a:solidFill>
                  <a:schemeClr val="accent2"/>
                </a:solidFill>
                <a:latin typeface="+mn-ea"/>
                <a:ea typeface="+mn-ea"/>
              </a:rPr>
              <a:t>遇到酸性物质</a:t>
            </a:r>
            <a:r>
              <a:rPr lang="zh-CN" altLang="en-US" dirty="0">
                <a:latin typeface="+mn-ea"/>
                <a:ea typeface="+mn-ea"/>
              </a:rPr>
              <a:t>会产生化学反应，使混凝土产生裂缝、脱落，并导致破坏。酸不仅存在于化工企业，在地下水，特别是沼泽地区或泥炭地区广泛存在碳酸及溶有</a:t>
            </a:r>
            <a:r>
              <a:rPr lang="en-US" altLang="zh-CN" dirty="0">
                <a:latin typeface="+mn-ea"/>
                <a:ea typeface="+mn-ea"/>
              </a:rPr>
              <a:t>CO</a:t>
            </a:r>
            <a:r>
              <a:rPr lang="en-US" altLang="zh-CN" baseline="-25000" dirty="0">
                <a:latin typeface="+mn-ea"/>
                <a:ea typeface="+mn-ea"/>
              </a:rPr>
              <a:t>2</a:t>
            </a:r>
            <a:r>
              <a:rPr lang="zh-CN" altLang="en-US" dirty="0">
                <a:latin typeface="+mn-ea"/>
                <a:ea typeface="+mn-ea"/>
              </a:rPr>
              <a:t>的水。此外有些油脂、腐植质也呈酸性，对混凝土有腐蚀作用。</a:t>
            </a:r>
          </a:p>
          <a:p>
            <a:pPr>
              <a:lnSpc>
                <a:spcPct val="110000"/>
              </a:lnSpc>
            </a:pPr>
            <a:r>
              <a:rPr lang="zh-CN" altLang="en-US" dirty="0">
                <a:solidFill>
                  <a:srgbClr val="FF3300"/>
                </a:solidFill>
                <a:latin typeface="+mn-ea"/>
                <a:ea typeface="+mn-ea"/>
              </a:rPr>
              <a:t>⑶海水腐蚀</a:t>
            </a:r>
            <a:r>
              <a:rPr lang="zh-CN" altLang="en-US" dirty="0">
                <a:latin typeface="+mn-ea"/>
                <a:ea typeface="+mn-ea"/>
              </a:rPr>
              <a:t>：在海港、近海结构中的混凝土构筑物，经常收到海水的侵蚀。海水中的</a:t>
            </a:r>
            <a:r>
              <a:rPr lang="en-US" altLang="zh-CN" dirty="0" err="1">
                <a:latin typeface="+mn-ea"/>
                <a:ea typeface="+mn-ea"/>
              </a:rPr>
              <a:t>NaCl</a:t>
            </a:r>
            <a:r>
              <a:rPr lang="zh-CN" altLang="en-US" dirty="0">
                <a:latin typeface="+mn-ea"/>
                <a:ea typeface="+mn-ea"/>
              </a:rPr>
              <a:t>、</a:t>
            </a:r>
            <a:r>
              <a:rPr lang="en-US" altLang="zh-CN" dirty="0">
                <a:latin typeface="+mn-ea"/>
                <a:ea typeface="+mn-ea"/>
              </a:rPr>
              <a:t>MgCl</a:t>
            </a:r>
            <a:r>
              <a:rPr lang="en-US" altLang="zh-CN" baseline="-25000" dirty="0">
                <a:latin typeface="+mn-ea"/>
                <a:ea typeface="+mn-ea"/>
              </a:rPr>
              <a:t>2</a:t>
            </a:r>
            <a:r>
              <a:rPr lang="zh-CN" altLang="en-US" dirty="0">
                <a:latin typeface="+mn-ea"/>
                <a:ea typeface="+mn-ea"/>
              </a:rPr>
              <a:t>、</a:t>
            </a:r>
            <a:r>
              <a:rPr lang="en-US" altLang="zh-CN" dirty="0">
                <a:latin typeface="+mn-ea"/>
                <a:ea typeface="+mn-ea"/>
              </a:rPr>
              <a:t>MgSO</a:t>
            </a:r>
            <a:r>
              <a:rPr lang="en-US" altLang="zh-CN" baseline="-25000" dirty="0">
                <a:latin typeface="+mn-ea"/>
                <a:ea typeface="+mn-ea"/>
              </a:rPr>
              <a:t>4</a:t>
            </a:r>
            <a:r>
              <a:rPr lang="zh-CN" altLang="en-US" dirty="0">
                <a:latin typeface="+mn-ea"/>
                <a:ea typeface="+mn-ea"/>
              </a:rPr>
              <a:t>、</a:t>
            </a:r>
            <a:r>
              <a:rPr lang="en-US" altLang="zh-CN" dirty="0">
                <a:latin typeface="+mn-ea"/>
                <a:ea typeface="+mn-ea"/>
              </a:rPr>
              <a:t>K</a:t>
            </a:r>
            <a:r>
              <a:rPr lang="en-US" altLang="zh-CN" baseline="-25000" dirty="0">
                <a:latin typeface="+mn-ea"/>
                <a:ea typeface="+mn-ea"/>
              </a:rPr>
              <a:t>2</a:t>
            </a:r>
            <a:r>
              <a:rPr lang="en-US" altLang="zh-CN" dirty="0">
                <a:latin typeface="+mn-ea"/>
                <a:ea typeface="+mn-ea"/>
              </a:rPr>
              <a:t>SO</a:t>
            </a:r>
            <a:r>
              <a:rPr lang="en-US" altLang="zh-CN" baseline="-25000" dirty="0">
                <a:latin typeface="+mn-ea"/>
                <a:ea typeface="+mn-ea"/>
              </a:rPr>
              <a:t>4</a:t>
            </a:r>
            <a:r>
              <a:rPr lang="zh-CN" altLang="en-US" dirty="0">
                <a:latin typeface="+mn-ea"/>
                <a:ea typeface="+mn-ea"/>
              </a:rPr>
              <a:t>等成分，尤其是</a:t>
            </a:r>
            <a:r>
              <a:rPr lang="en-US" altLang="zh-CN" dirty="0">
                <a:solidFill>
                  <a:schemeClr val="accent2"/>
                </a:solidFill>
                <a:latin typeface="+mn-ea"/>
                <a:ea typeface="+mn-ea"/>
              </a:rPr>
              <a:t>Cl</a:t>
            </a:r>
            <a:r>
              <a:rPr lang="en-US" altLang="zh-CN" baseline="30000" dirty="0">
                <a:solidFill>
                  <a:schemeClr val="accent2"/>
                </a:solidFill>
                <a:latin typeface="+mn-ea"/>
                <a:ea typeface="+mn-ea"/>
              </a:rPr>
              <a:t>-</a:t>
            </a:r>
            <a:r>
              <a:rPr lang="zh-CN" altLang="en-US" dirty="0">
                <a:latin typeface="+mn-ea"/>
                <a:ea typeface="+mn-ea"/>
              </a:rPr>
              <a:t>和</a:t>
            </a:r>
            <a:r>
              <a:rPr lang="zh-CN" altLang="en-US" dirty="0">
                <a:solidFill>
                  <a:schemeClr val="accent2"/>
                </a:solidFill>
                <a:latin typeface="+mn-ea"/>
                <a:ea typeface="+mn-ea"/>
              </a:rPr>
              <a:t>硫酸镁</a:t>
            </a:r>
            <a:r>
              <a:rPr lang="zh-CN" altLang="en-US" dirty="0">
                <a:latin typeface="+mn-ea"/>
                <a:ea typeface="+mn-ea"/>
              </a:rPr>
              <a:t>对混凝土有较强的腐蚀作用。在海岸飞溅区，受到干湿的物理作用，也有利于</a:t>
            </a:r>
            <a:r>
              <a:rPr lang="en-US" altLang="zh-CN" dirty="0">
                <a:latin typeface="+mn-ea"/>
                <a:ea typeface="+mn-ea"/>
              </a:rPr>
              <a:t>Cl</a:t>
            </a:r>
            <a:r>
              <a:rPr lang="en-US" altLang="zh-CN" baseline="30000" dirty="0">
                <a:latin typeface="+mn-ea"/>
                <a:ea typeface="+mn-ea"/>
              </a:rPr>
              <a:t>-</a:t>
            </a:r>
            <a:r>
              <a:rPr lang="zh-CN" altLang="en-US" dirty="0">
                <a:latin typeface="+mn-ea"/>
                <a:ea typeface="+mn-ea"/>
              </a:rPr>
              <a:t>和</a:t>
            </a:r>
            <a:r>
              <a:rPr lang="en-US" altLang="zh-CN" dirty="0">
                <a:latin typeface="+mn-ea"/>
                <a:ea typeface="+mn-ea"/>
              </a:rPr>
              <a:t>SO</a:t>
            </a:r>
            <a:r>
              <a:rPr lang="en-US" altLang="zh-CN" baseline="-25000" dirty="0">
                <a:latin typeface="+mn-ea"/>
                <a:ea typeface="+mn-ea"/>
              </a:rPr>
              <a:t>4</a:t>
            </a:r>
            <a:r>
              <a:rPr lang="zh-CN" altLang="en-US" dirty="0">
                <a:latin typeface="+mn-ea"/>
                <a:ea typeface="+mn-ea"/>
              </a:rPr>
              <a:t>的渗入，极易造成钢筋锈蚀。</a:t>
            </a:r>
          </a:p>
        </p:txBody>
      </p:sp>
      <p:sp>
        <p:nvSpPr>
          <p:cNvPr id="7" name="矩形 6"/>
          <p:cNvSpPr/>
          <p:nvPr/>
        </p:nvSpPr>
        <p:spPr>
          <a:xfrm>
            <a:off x="746745" y="141588"/>
            <a:ext cx="3877985" cy="461665"/>
          </a:xfrm>
          <a:prstGeom prst="rect">
            <a:avLst/>
          </a:prstGeom>
        </p:spPr>
        <p:txBody>
          <a:bodyPr wrap="none">
            <a:spAutoFit/>
          </a:bodyPr>
          <a:lstStyle/>
          <a:p>
            <a:pPr fontAlgn="auto">
              <a:spcBef>
                <a:spcPct val="20000"/>
              </a:spcBef>
              <a:spcAft>
                <a:spcPts val="0"/>
              </a:spcAft>
            </a:pPr>
            <a:r>
              <a:rPr lang="zh-CN" altLang="en-US" sz="2400" b="1" dirty="0">
                <a:solidFill>
                  <a:schemeClr val="tx1">
                    <a:lumMod val="75000"/>
                    <a:lumOff val="25000"/>
                  </a:schemeClr>
                </a:solidFill>
                <a:latin typeface="+mn-ea"/>
                <a:ea typeface="+mn-ea"/>
              </a:rPr>
              <a:t>混凝土结构耐久性主要指标</a:t>
            </a:r>
          </a:p>
        </p:txBody>
      </p:sp>
    </p:spTree>
    <p:extLst>
      <p:ext uri="{BB962C8B-B14F-4D97-AF65-F5344CB8AC3E}">
        <p14:creationId xmlns:p14="http://schemas.microsoft.com/office/powerpoint/2010/main" val="3947122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left)">
                                      <p:cBhvr>
                                        <p:cTn id="7" dur="75"/>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wipe(left)">
                                      <p:cBhvr>
                                        <p:cTn id="12" dur="75"/>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wipe(left)">
                                      <p:cBhvr>
                                        <p:cTn id="17" dur="75"/>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10416</TotalTime>
  <Pages>0</Pages>
  <Words>2642</Words>
  <Characters>0</Characters>
  <Application>Microsoft Office PowerPoint</Application>
  <DocSecurity>0</DocSecurity>
  <PresentationFormat>全屏显示(16:9)</PresentationFormat>
  <Lines>0</Lines>
  <Paragraphs>165</Paragraphs>
  <Slides>26</Slides>
  <Notes>3</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2</vt:i4>
      </vt:variant>
      <vt:variant>
        <vt:lpstr>幻灯片标题</vt:lpstr>
      </vt:variant>
      <vt:variant>
        <vt:i4>26</vt:i4>
      </vt:variant>
    </vt:vector>
  </HeadingPairs>
  <TitlesOfParts>
    <vt:vector size="35" baseType="lpstr">
      <vt:lpstr>黑体</vt:lpstr>
      <vt:lpstr>宋体</vt:lpstr>
      <vt:lpstr>微软雅黑</vt:lpstr>
      <vt:lpstr>Arial</vt:lpstr>
      <vt:lpstr>Calibri</vt:lpstr>
      <vt:lpstr>Impact</vt:lpstr>
      <vt:lpstr>Office 主题</vt:lpstr>
      <vt:lpstr>Clip</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Administrator</dc:creator>
  <cp:keywords/>
  <dc:description/>
  <cp:lastModifiedBy>admin</cp:lastModifiedBy>
  <cp:revision>1303</cp:revision>
  <dcterms:created xsi:type="dcterms:W3CDTF">2015-07-27T04:24:33Z</dcterms:created>
  <dcterms:modified xsi:type="dcterms:W3CDTF">2024-09-12T10:28:31Z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2052-9.1.0.5113</vt:lpwstr>
  </property>
</Properties>
</file>