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60" r:id="rId2"/>
    <p:sldId id="419" r:id="rId3"/>
    <p:sldId id="416" r:id="rId4"/>
    <p:sldId id="417" r:id="rId5"/>
    <p:sldId id="418" r:id="rId6"/>
    <p:sldId id="420" r:id="rId7"/>
    <p:sldId id="421" r:id="rId8"/>
    <p:sldId id="422" r:id="rId9"/>
    <p:sldId id="423" r:id="rId10"/>
    <p:sldId id="424" r:id="rId11"/>
    <p:sldId id="425" r:id="rId12"/>
    <p:sldId id="426" r:id="rId13"/>
    <p:sldId id="427" r:id="rId14"/>
  </p:sldIdLst>
  <p:sldSz cx="9144000" cy="5143500" type="screen16x9"/>
  <p:notesSz cx="6858000" cy="9144000"/>
  <p:custDataLst>
    <p:tags r:id="rId16"/>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p15:clr>
            <a:srgbClr val="A4A3A4"/>
          </p15:clr>
        </p15:guide>
        <p15:guide id="2" orient="horz" pos="3240" userDrawn="1">
          <p15:clr>
            <a:srgbClr val="A4A3A4"/>
          </p15:clr>
        </p15:guide>
        <p15:guide id="3" pos="3163" userDrawn="1">
          <p15:clr>
            <a:srgbClr val="A4A3A4"/>
          </p15:clr>
        </p15:guide>
        <p15:guide id="4" pos="19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8ED5"/>
    <a:srgbClr val="E3FFF8"/>
    <a:srgbClr val="082136"/>
    <a:srgbClr val="002161"/>
    <a:srgbClr val="D0D8E8"/>
    <a:srgbClr val="9FB8D6"/>
    <a:srgbClr val="004098"/>
    <a:srgbClr val="95FEFF"/>
    <a:srgbClr val="FF0000"/>
    <a:srgbClr val="819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8" autoAdjust="0"/>
    <p:restoredTop sz="93875" autoAdjust="0"/>
  </p:normalViewPr>
  <p:slideViewPr>
    <p:cSldViewPr>
      <p:cViewPr varScale="1">
        <p:scale>
          <a:sx n="121" d="100"/>
          <a:sy n="121" d="100"/>
        </p:scale>
        <p:origin x="92" y="724"/>
      </p:cViewPr>
      <p:guideLst>
        <p:guide orient="horz" pos="2159"/>
        <p:guide orient="horz" pos="3240"/>
        <p:guide pos="3163"/>
        <p:guide pos="1916"/>
      </p:guideLst>
    </p:cSldViewPr>
  </p:slideViewPr>
  <p:notesTextViewPr>
    <p:cViewPr>
      <p:scale>
        <a:sx n="1" d="1"/>
        <a:sy n="1" d="1"/>
      </p:scale>
      <p:origin x="0" y="0"/>
    </p:cViewPr>
  </p:notesTextViewPr>
  <p:gridSpacing cx="45003" cy="4500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fld id="{650BBB2F-2B5C-4004-8C6D-C54A363298B9}" type="datetime1">
              <a:rPr lang="zh-CN" altLang="en-US"/>
              <a:pPr/>
              <a:t>2024/9/12</a:t>
            </a:fld>
            <a:endParaRPr lang="zh-CN" altLang="en-US" sz="1200"/>
          </a:p>
        </p:txBody>
      </p:sp>
      <p:sp>
        <p:nvSpPr>
          <p:cNvPr id="2052"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en-US"/>
              <a:t>单击此处编辑母版文本样式</a:t>
            </a:r>
          </a:p>
          <a:p>
            <a:pPr>
              <a:buFontTx/>
              <a:buNone/>
            </a:pPr>
            <a:r>
              <a:rPr lang="zh-CN" altLang="en-US"/>
              <a:t>第二级</a:t>
            </a:r>
          </a:p>
          <a:p>
            <a:pPr>
              <a:buFontTx/>
              <a:buNone/>
            </a:pPr>
            <a:r>
              <a:rPr lang="zh-CN" altLang="en-US"/>
              <a:t>第三级</a:t>
            </a:r>
          </a:p>
          <a:p>
            <a:pPr>
              <a:buFontTx/>
              <a:buNone/>
            </a:pPr>
            <a:r>
              <a:rPr lang="zh-CN" altLang="en-US"/>
              <a:t>第四级</a:t>
            </a:r>
          </a:p>
          <a:p>
            <a:pPr>
              <a:buFontTx/>
              <a:buNone/>
            </a:pPr>
            <a:r>
              <a:rPr lang="zh-CN" altLang="en-US"/>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81C28BAC-9099-467E-80D2-52D22DA53565}" type="slidenum">
              <a:rPr lang="zh-CN" altLang="en-US"/>
              <a:pPr/>
              <a:t>‹#›</a:t>
            </a:fld>
            <a:endParaRPr lang="zh-CN" altLang="en-US" sz="1200"/>
          </a:p>
        </p:txBody>
      </p:sp>
    </p:spTree>
    <p:extLst>
      <p:ext uri="{BB962C8B-B14F-4D97-AF65-F5344CB8AC3E}">
        <p14:creationId xmlns:p14="http://schemas.microsoft.com/office/powerpoint/2010/main" val="284102057"/>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1</a:t>
            </a:fld>
            <a:endParaRPr lang="zh-CN" altLang="en-US"/>
          </a:p>
        </p:txBody>
      </p:sp>
    </p:spTree>
    <p:extLst>
      <p:ext uri="{BB962C8B-B14F-4D97-AF65-F5344CB8AC3E}">
        <p14:creationId xmlns:p14="http://schemas.microsoft.com/office/powerpoint/2010/main" val="358218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1" kern="1200"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5A252CCB-06B5-4A64-81A5-20BA1684D7E9}" type="slidenum">
              <a:rPr lang="zh-CN" altLang="en-US" smtClean="0"/>
              <a:pPr/>
              <a:t>11</a:t>
            </a:fld>
            <a:endParaRPr lang="zh-CN" altLang="en-US"/>
          </a:p>
        </p:txBody>
      </p:sp>
    </p:spTree>
    <p:extLst>
      <p:ext uri="{BB962C8B-B14F-4D97-AF65-F5344CB8AC3E}">
        <p14:creationId xmlns:p14="http://schemas.microsoft.com/office/powerpoint/2010/main" val="332839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1" kern="1200"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5A252CCB-06B5-4A64-81A5-20BA1684D7E9}" type="slidenum">
              <a:rPr lang="zh-CN" altLang="en-US" smtClean="0"/>
              <a:pPr/>
              <a:t>12</a:t>
            </a:fld>
            <a:endParaRPr lang="zh-CN" altLang="en-US"/>
          </a:p>
        </p:txBody>
      </p:sp>
    </p:spTree>
    <p:extLst>
      <p:ext uri="{BB962C8B-B14F-4D97-AF65-F5344CB8AC3E}">
        <p14:creationId xmlns:p14="http://schemas.microsoft.com/office/powerpoint/2010/main" val="425964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1" kern="1200"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5A252CCB-06B5-4A64-81A5-20BA1684D7E9}" type="slidenum">
              <a:rPr lang="zh-CN" altLang="en-US" smtClean="0"/>
              <a:pPr/>
              <a:t>13</a:t>
            </a:fld>
            <a:endParaRPr lang="zh-CN" altLang="en-US"/>
          </a:p>
        </p:txBody>
      </p:sp>
    </p:spTree>
    <p:extLst>
      <p:ext uri="{BB962C8B-B14F-4D97-AF65-F5344CB8AC3E}">
        <p14:creationId xmlns:p14="http://schemas.microsoft.com/office/powerpoint/2010/main" val="295600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5A252CCB-06B5-4A64-81A5-20BA1684D7E9}" type="slidenum">
              <a:rPr lang="zh-CN" altLang="en-US" smtClean="0"/>
              <a:pPr/>
              <a:t>3</a:t>
            </a:fld>
            <a:endParaRPr lang="zh-CN" altLang="en-US"/>
          </a:p>
        </p:txBody>
      </p:sp>
    </p:spTree>
    <p:extLst>
      <p:ext uri="{BB962C8B-B14F-4D97-AF65-F5344CB8AC3E}">
        <p14:creationId xmlns:p14="http://schemas.microsoft.com/office/powerpoint/2010/main" val="210419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5A252CCB-06B5-4A64-81A5-20BA1684D7E9}" type="slidenum">
              <a:rPr lang="zh-CN" altLang="en-US" smtClean="0"/>
              <a:pPr/>
              <a:t>4</a:t>
            </a:fld>
            <a:endParaRPr lang="zh-CN" altLang="en-US"/>
          </a:p>
        </p:txBody>
      </p:sp>
    </p:spTree>
    <p:extLst>
      <p:ext uri="{BB962C8B-B14F-4D97-AF65-F5344CB8AC3E}">
        <p14:creationId xmlns:p14="http://schemas.microsoft.com/office/powerpoint/2010/main" val="85723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1" kern="1200"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5A252CCB-06B5-4A64-81A5-20BA1684D7E9}" type="slidenum">
              <a:rPr lang="zh-CN" altLang="en-US" smtClean="0"/>
              <a:pPr/>
              <a:t>5</a:t>
            </a:fld>
            <a:endParaRPr lang="zh-CN" altLang="en-US"/>
          </a:p>
        </p:txBody>
      </p:sp>
    </p:spTree>
    <p:extLst>
      <p:ext uri="{BB962C8B-B14F-4D97-AF65-F5344CB8AC3E}">
        <p14:creationId xmlns:p14="http://schemas.microsoft.com/office/powerpoint/2010/main" val="103556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1" kern="1200"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5A252CCB-06B5-4A64-81A5-20BA1684D7E9}" type="slidenum">
              <a:rPr lang="zh-CN" altLang="en-US" smtClean="0"/>
              <a:pPr/>
              <a:t>6</a:t>
            </a:fld>
            <a:endParaRPr lang="zh-CN" altLang="en-US"/>
          </a:p>
        </p:txBody>
      </p:sp>
    </p:spTree>
    <p:extLst>
      <p:ext uri="{BB962C8B-B14F-4D97-AF65-F5344CB8AC3E}">
        <p14:creationId xmlns:p14="http://schemas.microsoft.com/office/powerpoint/2010/main" val="322725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1" kern="1200"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5A252CCB-06B5-4A64-81A5-20BA1684D7E9}" type="slidenum">
              <a:rPr lang="zh-CN" altLang="en-US" smtClean="0"/>
              <a:pPr/>
              <a:t>7</a:t>
            </a:fld>
            <a:endParaRPr lang="zh-CN" altLang="en-US"/>
          </a:p>
        </p:txBody>
      </p:sp>
    </p:spTree>
    <p:extLst>
      <p:ext uri="{BB962C8B-B14F-4D97-AF65-F5344CB8AC3E}">
        <p14:creationId xmlns:p14="http://schemas.microsoft.com/office/powerpoint/2010/main" val="9667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1" kern="1200"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5A252CCB-06B5-4A64-81A5-20BA1684D7E9}" type="slidenum">
              <a:rPr lang="zh-CN" altLang="en-US" smtClean="0"/>
              <a:pPr/>
              <a:t>8</a:t>
            </a:fld>
            <a:endParaRPr lang="zh-CN" altLang="en-US"/>
          </a:p>
        </p:txBody>
      </p:sp>
    </p:spTree>
    <p:extLst>
      <p:ext uri="{BB962C8B-B14F-4D97-AF65-F5344CB8AC3E}">
        <p14:creationId xmlns:p14="http://schemas.microsoft.com/office/powerpoint/2010/main" val="1150383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1" kern="1200"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5A252CCB-06B5-4A64-81A5-20BA1684D7E9}" type="slidenum">
              <a:rPr lang="zh-CN" altLang="en-US" smtClean="0"/>
              <a:pPr/>
              <a:t>9</a:t>
            </a:fld>
            <a:endParaRPr lang="zh-CN" altLang="en-US"/>
          </a:p>
        </p:txBody>
      </p:sp>
    </p:spTree>
    <p:extLst>
      <p:ext uri="{BB962C8B-B14F-4D97-AF65-F5344CB8AC3E}">
        <p14:creationId xmlns:p14="http://schemas.microsoft.com/office/powerpoint/2010/main" val="1468785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1" kern="1200" spc="50"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cs typeface="+mn-cs"/>
            </a:endParaRPr>
          </a:p>
        </p:txBody>
      </p:sp>
      <p:sp>
        <p:nvSpPr>
          <p:cNvPr id="4" name="灯片编号占位符 3"/>
          <p:cNvSpPr>
            <a:spLocks noGrp="1"/>
          </p:cNvSpPr>
          <p:nvPr>
            <p:ph type="sldNum" sz="quarter" idx="10"/>
          </p:nvPr>
        </p:nvSpPr>
        <p:spPr/>
        <p:txBody>
          <a:bodyPr/>
          <a:lstStyle/>
          <a:p>
            <a:fld id="{5A252CCB-06B5-4A64-81A5-20BA1684D7E9}" type="slidenum">
              <a:rPr lang="zh-CN" altLang="en-US" smtClean="0"/>
              <a:pPr/>
              <a:t>10</a:t>
            </a:fld>
            <a:endParaRPr lang="zh-CN" altLang="en-US"/>
          </a:p>
        </p:txBody>
      </p:sp>
    </p:spTree>
    <p:extLst>
      <p:ext uri="{BB962C8B-B14F-4D97-AF65-F5344CB8AC3E}">
        <p14:creationId xmlns:p14="http://schemas.microsoft.com/office/powerpoint/2010/main" val="1511568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542BD43-FA39-4210-8C15-DF3E595DE26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p:blipFill>
        <p:spPr>
          <a:xfrm>
            <a:off x="0" y="0"/>
            <a:ext cx="9144000" cy="5143500"/>
          </a:xfrm>
          <a:prstGeom prst="rect">
            <a:avLst/>
          </a:prstGeom>
        </p:spPr>
      </p:pic>
      <p:cxnSp>
        <p:nvCxnSpPr>
          <p:cNvPr id="21" name="直接连接符 20">
            <a:extLst>
              <a:ext uri="{FF2B5EF4-FFF2-40B4-BE49-F238E27FC236}">
                <a16:creationId xmlns:a16="http://schemas.microsoft.com/office/drawing/2014/main" id="{E0676B5B-4C98-44CA-BAC1-8AA60A73BD75}"/>
              </a:ext>
            </a:extLst>
          </p:cNvPr>
          <p:cNvCxnSpPr>
            <a:cxnSpLocks/>
          </p:cNvCxnSpPr>
          <p:nvPr userDrawn="1"/>
        </p:nvCxnSpPr>
        <p:spPr>
          <a:xfrm>
            <a:off x="701742" y="681624"/>
            <a:ext cx="4500300" cy="0"/>
          </a:xfrm>
          <a:prstGeom prst="line">
            <a:avLst/>
          </a:prstGeom>
          <a:noFill/>
          <a:ln w="19050" cap="flat" cmpd="sng" algn="ctr">
            <a:solidFill>
              <a:sysClr val="windowText" lastClr="000000">
                <a:lumMod val="50000"/>
                <a:lumOff val="50000"/>
              </a:sysClr>
            </a:solidFill>
            <a:prstDash val="solid"/>
          </a:ln>
          <a:effectLst/>
        </p:spPr>
      </p:cxnSp>
      <p:grpSp>
        <p:nvGrpSpPr>
          <p:cNvPr id="22" name="组合 21">
            <a:extLst>
              <a:ext uri="{FF2B5EF4-FFF2-40B4-BE49-F238E27FC236}">
                <a16:creationId xmlns:a16="http://schemas.microsoft.com/office/drawing/2014/main" id="{F602BE5D-E0E9-4D1F-BE6B-3BE5B7139D53}"/>
              </a:ext>
            </a:extLst>
          </p:cNvPr>
          <p:cNvGrpSpPr/>
          <p:nvPr userDrawn="1"/>
        </p:nvGrpSpPr>
        <p:grpSpPr>
          <a:xfrm>
            <a:off x="197686" y="174223"/>
            <a:ext cx="432048" cy="419531"/>
            <a:chOff x="298460" y="987574"/>
            <a:chExt cx="288032" cy="279687"/>
          </a:xfrm>
        </p:grpSpPr>
        <p:sp>
          <p:nvSpPr>
            <p:cNvPr id="23" name="矩形 22">
              <a:extLst>
                <a:ext uri="{FF2B5EF4-FFF2-40B4-BE49-F238E27FC236}">
                  <a16:creationId xmlns:a16="http://schemas.microsoft.com/office/drawing/2014/main" id="{1B14B5DD-16B0-45D6-A888-CD9CC7497181}"/>
                </a:ext>
              </a:extLst>
            </p:cNvPr>
            <p:cNvSpPr/>
            <p:nvPr/>
          </p:nvSpPr>
          <p:spPr>
            <a:xfrm>
              <a:off x="298460" y="987574"/>
              <a:ext cx="216024" cy="216024"/>
            </a:xfrm>
            <a:prstGeom prst="rect">
              <a:avLst/>
            </a:prstGeom>
            <a:noFill/>
            <a:ln w="12700" cap="flat" cmpd="sng" algn="ctr">
              <a:solidFill>
                <a:srgbClr val="0021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矩形 23">
              <a:extLst>
                <a:ext uri="{FF2B5EF4-FFF2-40B4-BE49-F238E27FC236}">
                  <a16:creationId xmlns:a16="http://schemas.microsoft.com/office/drawing/2014/main" id="{38D3F16E-036A-416A-9975-4AF25D7CDDC2}"/>
                </a:ext>
              </a:extLst>
            </p:cNvPr>
            <p:cNvSpPr/>
            <p:nvPr/>
          </p:nvSpPr>
          <p:spPr>
            <a:xfrm>
              <a:off x="406472" y="1087241"/>
              <a:ext cx="180020" cy="180020"/>
            </a:xfrm>
            <a:prstGeom prst="rect">
              <a:avLst/>
            </a:prstGeom>
            <a:solidFill>
              <a:srgbClr val="0021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256797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40929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41833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p:blipFill>
        <p:spPr>
          <a:xfrm>
            <a:off x="0" y="0"/>
            <a:ext cx="9144000" cy="5143500"/>
          </a:xfrm>
          <a:prstGeom prst="rect">
            <a:avLst/>
          </a:prstGeom>
        </p:spPr>
      </p:pic>
    </p:spTree>
    <p:extLst>
      <p:ext uri="{BB962C8B-B14F-4D97-AF65-F5344CB8AC3E}">
        <p14:creationId xmlns:p14="http://schemas.microsoft.com/office/powerpoint/2010/main" val="52654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156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98468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0017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6074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35005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105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6498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70013"/>
            <a:ext cx="788670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273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02802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41095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3290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34177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1621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2346281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415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02009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42559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576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82837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975226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AE0F12-ED97-442E-8466-D9547AF9A151}"/>
              </a:ext>
            </a:extLst>
          </p:cNvPr>
          <p:cNvPicPr>
            <a:picLocks noChangeAspect="1"/>
          </p:cNvPicPr>
          <p:nvPr userDrawn="1"/>
        </p:nvPicPr>
        <p:blipFill rotWithShape="1">
          <a:blip r:embed="rId26">
            <a:extLst>
              <a:ext uri="{BEBA8EAE-BF5A-486C-A8C5-ECC9F3942E4B}">
                <a14:imgProps xmlns:a14="http://schemas.microsoft.com/office/drawing/2010/main">
                  <a14:imgLayer r:embed="rId27">
                    <a14:imgEffect>
                      <a14:brightnessContrast bright="-3000" contrast="-5000"/>
                    </a14:imgEffect>
                  </a14:imgLayer>
                </a14:imgProps>
              </a:ext>
              <a:ext uri="{28A0092B-C50C-407E-A947-70E740481C1C}">
                <a14:useLocalDpi xmlns:a14="http://schemas.microsoft.com/office/drawing/2010/main" val="0"/>
              </a:ext>
            </a:extLst>
          </a:blip>
          <a:srcRect t="25398"/>
          <a:stretch/>
        </p:blipFill>
        <p:spPr>
          <a:xfrm>
            <a:off x="0" y="0"/>
            <a:ext cx="9144000" cy="5143500"/>
          </a:xfrm>
          <a:prstGeom prst="rect">
            <a:avLst/>
          </a:prstGeom>
        </p:spPr>
      </p:pic>
      <p:cxnSp>
        <p:nvCxnSpPr>
          <p:cNvPr id="3" name="直接连接符 2">
            <a:extLst>
              <a:ext uri="{FF2B5EF4-FFF2-40B4-BE49-F238E27FC236}">
                <a16:creationId xmlns:a16="http://schemas.microsoft.com/office/drawing/2014/main" id="{4E3D1C5D-4F52-4BB9-A7FC-150C7BC2BE75}"/>
              </a:ext>
            </a:extLst>
          </p:cNvPr>
          <p:cNvCxnSpPr>
            <a:cxnSpLocks/>
          </p:cNvCxnSpPr>
          <p:nvPr userDrawn="1"/>
        </p:nvCxnSpPr>
        <p:spPr>
          <a:xfrm>
            <a:off x="701742" y="681624"/>
            <a:ext cx="4500300" cy="0"/>
          </a:xfrm>
          <a:prstGeom prst="line">
            <a:avLst/>
          </a:prstGeom>
          <a:noFill/>
          <a:ln w="19050" cap="flat" cmpd="sng" algn="ctr">
            <a:solidFill>
              <a:sysClr val="windowText" lastClr="000000">
                <a:lumMod val="50000"/>
                <a:lumOff val="50000"/>
              </a:sysClr>
            </a:solidFill>
            <a:prstDash val="solid"/>
          </a:ln>
          <a:effectLst/>
        </p:spPr>
      </p:cxnSp>
      <p:grpSp>
        <p:nvGrpSpPr>
          <p:cNvPr id="4" name="组合 3">
            <a:extLst>
              <a:ext uri="{FF2B5EF4-FFF2-40B4-BE49-F238E27FC236}">
                <a16:creationId xmlns:a16="http://schemas.microsoft.com/office/drawing/2014/main" id="{812893D0-FF7A-4199-9D3E-B2A8C1EFD40B}"/>
              </a:ext>
            </a:extLst>
          </p:cNvPr>
          <p:cNvGrpSpPr/>
          <p:nvPr userDrawn="1"/>
        </p:nvGrpSpPr>
        <p:grpSpPr>
          <a:xfrm>
            <a:off x="197686" y="174223"/>
            <a:ext cx="432048" cy="419531"/>
            <a:chOff x="298460" y="987574"/>
            <a:chExt cx="288032" cy="279687"/>
          </a:xfrm>
        </p:grpSpPr>
        <p:sp>
          <p:nvSpPr>
            <p:cNvPr id="5" name="矩形 4">
              <a:extLst>
                <a:ext uri="{FF2B5EF4-FFF2-40B4-BE49-F238E27FC236}">
                  <a16:creationId xmlns:a16="http://schemas.microsoft.com/office/drawing/2014/main" id="{41DC580B-5F6D-49F6-A8D6-85ECB2958392}"/>
                </a:ext>
              </a:extLst>
            </p:cNvPr>
            <p:cNvSpPr/>
            <p:nvPr/>
          </p:nvSpPr>
          <p:spPr>
            <a:xfrm>
              <a:off x="298460" y="987574"/>
              <a:ext cx="216024" cy="216024"/>
            </a:xfrm>
            <a:prstGeom prst="rect">
              <a:avLst/>
            </a:prstGeom>
            <a:noFill/>
            <a:ln w="12700" cap="flat" cmpd="sng" algn="ctr">
              <a:solidFill>
                <a:srgbClr val="0021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 name="矩形 5">
              <a:extLst>
                <a:ext uri="{FF2B5EF4-FFF2-40B4-BE49-F238E27FC236}">
                  <a16:creationId xmlns:a16="http://schemas.microsoft.com/office/drawing/2014/main" id="{1D9F8462-76C3-4197-8A4D-DF0B7B12B70F}"/>
                </a:ext>
              </a:extLst>
            </p:cNvPr>
            <p:cNvSpPr/>
            <p:nvPr/>
          </p:nvSpPr>
          <p:spPr>
            <a:xfrm>
              <a:off x="406472" y="1087241"/>
              <a:ext cx="180020" cy="180020"/>
            </a:xfrm>
            <a:prstGeom prst="rect">
              <a:avLst/>
            </a:prstGeom>
            <a:solidFill>
              <a:srgbClr val="0021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73" r:id="rId18"/>
    <p:sldLayoutId id="2147483674" r:id="rId19"/>
    <p:sldLayoutId id="2147483675" r:id="rId20"/>
    <p:sldLayoutId id="2147483676" r:id="rId21"/>
    <p:sldLayoutId id="2147483677" r:id="rId22"/>
    <p:sldLayoutId id="2147483678" r:id="rId23"/>
    <p:sldLayoutId id="2147483679" r:id="rId2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914400" indent="-914400" algn="ctr" rtl="0" fontAlgn="base">
        <a:spcBef>
          <a:spcPct val="0"/>
        </a:spcBef>
        <a:spcAft>
          <a:spcPct val="0"/>
        </a:spcAft>
        <a:defRPr sz="4400" kern="1200">
          <a:solidFill>
            <a:schemeClr val="tx1"/>
          </a:solidFill>
          <a:latin typeface="+mj-lt"/>
          <a:ea typeface="+mj-ea"/>
          <a:cs typeface="+mj-cs"/>
          <a:sym typeface="Impact" panose="020B0806030902050204" pitchFamily="34" charset="0"/>
        </a:defRPr>
      </a:lvl1pPr>
      <a:lvl2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2pPr>
      <a:lvl3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3pPr>
      <a:lvl4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4pPr>
      <a:lvl5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5pPr>
      <a:lvl6pPr marL="13716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6pPr>
      <a:lvl7pPr marL="18288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7pPr>
      <a:lvl8pPr marL="22860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8pPr>
      <a:lvl9pPr marL="27432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0CB9FEF3-38DE-47C3-9F82-7A95556B0BEF}"/>
              </a:ext>
            </a:extLst>
          </p:cNvPr>
          <p:cNvSpPr/>
          <p:nvPr/>
        </p:nvSpPr>
        <p:spPr>
          <a:xfrm>
            <a:off x="-8936" y="1181530"/>
            <a:ext cx="5622133" cy="2349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TextBox 7">
            <a:extLst>
              <a:ext uri="{FF2B5EF4-FFF2-40B4-BE49-F238E27FC236}">
                <a16:creationId xmlns:a16="http://schemas.microsoft.com/office/drawing/2014/main" id="{2F7CFF1A-7AFF-4D5B-B4AD-A23211DAB3F0}"/>
              </a:ext>
            </a:extLst>
          </p:cNvPr>
          <p:cNvSpPr txBox="1"/>
          <p:nvPr/>
        </p:nvSpPr>
        <p:spPr>
          <a:xfrm>
            <a:off x="277530" y="1877663"/>
            <a:ext cx="5193854" cy="680860"/>
          </a:xfrm>
          <a:prstGeom prst="rect">
            <a:avLst/>
          </a:prstGeom>
          <a:noFill/>
        </p:spPr>
        <p:txBody>
          <a:bodyPr wrap="square" lIns="28925" tIns="14462" rIns="28925" bIns="14462" rtlCol="0">
            <a:spAutoFit/>
          </a:bodyPr>
          <a:lstStyle>
            <a:defPPr>
              <a:defRPr lang="zh-CN"/>
            </a:defPPr>
            <a:lvl1pPr>
              <a:defRPr sz="5000" b="1">
                <a:solidFill>
                  <a:schemeClr val="bg1"/>
                </a:solidFill>
                <a:latin typeface="+mn-ea"/>
                <a:ea typeface="+mn-ea"/>
              </a:defRPr>
            </a:lvl1pPr>
          </a:lstStyle>
          <a:p>
            <a:pPr algn="ctr">
              <a:lnSpc>
                <a:spcPct val="150000"/>
              </a:lnSpc>
            </a:pPr>
            <a:r>
              <a:rPr lang="zh-CN" altLang="en-US" sz="3200" spc="169" dirty="0">
                <a:latin typeface="微软雅黑" panose="020B0503020204020204" pitchFamily="34" charset="-122"/>
                <a:ea typeface="微软雅黑" panose="020B0503020204020204" pitchFamily="34" charset="-122"/>
              </a:rPr>
              <a:t>拟静力实验的原理与操作</a:t>
            </a:r>
          </a:p>
        </p:txBody>
      </p:sp>
      <p:grpSp>
        <p:nvGrpSpPr>
          <p:cNvPr id="4" name="组合 3"/>
          <p:cNvGrpSpPr/>
          <p:nvPr/>
        </p:nvGrpSpPr>
        <p:grpSpPr>
          <a:xfrm>
            <a:off x="5616697" y="1187048"/>
            <a:ext cx="3527303" cy="2349000"/>
            <a:chOff x="5429543" y="1319603"/>
            <a:chExt cx="3714457" cy="2349000"/>
          </a:xfrm>
        </p:grpSpPr>
        <p:sp>
          <p:nvSpPr>
            <p:cNvPr id="39" name="矩形 38">
              <a:extLst>
                <a:ext uri="{FF2B5EF4-FFF2-40B4-BE49-F238E27FC236}">
                  <a16:creationId xmlns:a16="http://schemas.microsoft.com/office/drawing/2014/main" id="{BC735E92-AD86-4FEB-8F30-F1E939E07D5B}"/>
                </a:ext>
              </a:extLst>
            </p:cNvPr>
            <p:cNvSpPr/>
            <p:nvPr/>
          </p:nvSpPr>
          <p:spPr>
            <a:xfrm>
              <a:off x="5909903" y="1319603"/>
              <a:ext cx="3117394" cy="234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Picture 5">
              <a:extLst>
                <a:ext uri="{FF2B5EF4-FFF2-40B4-BE49-F238E27FC236}">
                  <a16:creationId xmlns:a16="http://schemas.microsoft.com/office/drawing/2014/main" id="{74E004FF-A216-4B48-87BE-6DEF79D7F3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543" y="1322205"/>
              <a:ext cx="1078112" cy="76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
              <a:extLst>
                <a:ext uri="{FF2B5EF4-FFF2-40B4-BE49-F238E27FC236}">
                  <a16:creationId xmlns:a16="http://schemas.microsoft.com/office/drawing/2014/main" id="{0F2BF692-AFD9-4D51-AA35-D4038D993F3A}"/>
                </a:ext>
              </a:extLst>
            </p:cNvPr>
            <p:cNvSpPr>
              <a:spLocks noChangeArrowheads="1"/>
            </p:cNvSpPr>
            <p:nvPr/>
          </p:nvSpPr>
          <p:spPr bwMode="auto">
            <a:xfrm>
              <a:off x="6525951" y="1323507"/>
              <a:ext cx="1077245" cy="76326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50"/>
            </a:p>
          </p:txBody>
        </p:sp>
        <p:pic>
          <p:nvPicPr>
            <p:cNvPr id="42" name="Picture 7">
              <a:extLst>
                <a:ext uri="{FF2B5EF4-FFF2-40B4-BE49-F238E27FC236}">
                  <a16:creationId xmlns:a16="http://schemas.microsoft.com/office/drawing/2014/main" id="{8B17DE09-01E1-4A76-A821-572771EB1B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00" y="1322205"/>
              <a:ext cx="1078112" cy="76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8">
              <a:extLst>
                <a:ext uri="{FF2B5EF4-FFF2-40B4-BE49-F238E27FC236}">
                  <a16:creationId xmlns:a16="http://schemas.microsoft.com/office/drawing/2014/main" id="{0016A04A-8FDA-4570-9962-C1C2AD8BFF03}"/>
                </a:ext>
              </a:extLst>
            </p:cNvPr>
            <p:cNvSpPr>
              <a:spLocks noChangeArrowheads="1"/>
            </p:cNvSpPr>
            <p:nvPr/>
          </p:nvSpPr>
          <p:spPr bwMode="auto">
            <a:xfrm>
              <a:off x="5447406" y="2114206"/>
              <a:ext cx="1077245" cy="76239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50"/>
            </a:p>
          </p:txBody>
        </p:sp>
        <p:pic>
          <p:nvPicPr>
            <p:cNvPr id="44" name="Picture 9">
              <a:extLst>
                <a:ext uri="{FF2B5EF4-FFF2-40B4-BE49-F238E27FC236}">
                  <a16:creationId xmlns:a16="http://schemas.microsoft.com/office/drawing/2014/main" id="{A89E6A99-D10F-4EEE-A7EE-7F9D039BFA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0553" y="2117458"/>
              <a:ext cx="1077245" cy="75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10">
              <a:extLst>
                <a:ext uri="{FF2B5EF4-FFF2-40B4-BE49-F238E27FC236}">
                  <a16:creationId xmlns:a16="http://schemas.microsoft.com/office/drawing/2014/main" id="{B19D61C8-AF70-4702-8AD3-87B871ED4C61}"/>
                </a:ext>
              </a:extLst>
            </p:cNvPr>
            <p:cNvSpPr>
              <a:spLocks noChangeArrowheads="1"/>
            </p:cNvSpPr>
            <p:nvPr/>
          </p:nvSpPr>
          <p:spPr bwMode="auto">
            <a:xfrm>
              <a:off x="7603625" y="2114206"/>
              <a:ext cx="1077245" cy="76239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50"/>
            </a:p>
          </p:txBody>
        </p:sp>
        <p:pic>
          <p:nvPicPr>
            <p:cNvPr id="46" name="Picture 11">
              <a:extLst>
                <a:ext uri="{FF2B5EF4-FFF2-40B4-BE49-F238E27FC236}">
                  <a16:creationId xmlns:a16="http://schemas.microsoft.com/office/drawing/2014/main" id="{3BA3ADB5-380A-42F8-9FE1-46A8DFD035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0485" y="2902735"/>
              <a:ext cx="1078112" cy="76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12">
              <a:extLst>
                <a:ext uri="{FF2B5EF4-FFF2-40B4-BE49-F238E27FC236}">
                  <a16:creationId xmlns:a16="http://schemas.microsoft.com/office/drawing/2014/main" id="{FA4C8749-5B33-4C9C-BB1E-4D5C61483CC5}"/>
                </a:ext>
              </a:extLst>
            </p:cNvPr>
            <p:cNvSpPr>
              <a:spLocks noChangeArrowheads="1"/>
            </p:cNvSpPr>
            <p:nvPr/>
          </p:nvSpPr>
          <p:spPr bwMode="auto">
            <a:xfrm>
              <a:off x="6536893" y="2906205"/>
              <a:ext cx="1077245" cy="76239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50"/>
            </a:p>
          </p:txBody>
        </p:sp>
        <p:pic>
          <p:nvPicPr>
            <p:cNvPr id="48" name="Picture 13">
              <a:extLst>
                <a:ext uri="{FF2B5EF4-FFF2-40B4-BE49-F238E27FC236}">
                  <a16:creationId xmlns:a16="http://schemas.microsoft.com/office/drawing/2014/main" id="{AF02BB87-83AB-48AC-9B3D-25FD4184D1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3700" y="2902735"/>
              <a:ext cx="1078112" cy="76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2">
              <a:extLst>
                <a:ext uri="{FF2B5EF4-FFF2-40B4-BE49-F238E27FC236}">
                  <a16:creationId xmlns:a16="http://schemas.microsoft.com/office/drawing/2014/main" id="{6F9584B6-4DD6-4D84-8634-7C932EB43079}"/>
                </a:ext>
              </a:extLst>
            </p:cNvPr>
            <p:cNvSpPr>
              <a:spLocks noChangeArrowheads="1"/>
            </p:cNvSpPr>
            <p:nvPr/>
          </p:nvSpPr>
          <p:spPr bwMode="auto">
            <a:xfrm>
              <a:off x="6545705" y="1612061"/>
              <a:ext cx="10132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zh-CN" altLang="en-US" sz="1600" b="1" dirty="0">
                  <a:solidFill>
                    <a:srgbClr val="C00000"/>
                  </a:solidFill>
                  <a:latin typeface="+mn-ea"/>
                  <a:ea typeface="+mn-ea"/>
                </a:rPr>
                <a:t>真</a:t>
              </a:r>
              <a:endParaRPr lang="zh-CN" altLang="zh-CN" sz="1600" b="1" dirty="0">
                <a:solidFill>
                  <a:srgbClr val="C00000"/>
                </a:solidFill>
                <a:latin typeface="+mn-ea"/>
                <a:ea typeface="+mn-ea"/>
              </a:endParaRPr>
            </a:p>
          </p:txBody>
        </p:sp>
        <p:sp>
          <p:nvSpPr>
            <p:cNvPr id="83" name="Rectangle 23">
              <a:extLst>
                <a:ext uri="{FF2B5EF4-FFF2-40B4-BE49-F238E27FC236}">
                  <a16:creationId xmlns:a16="http://schemas.microsoft.com/office/drawing/2014/main" id="{B6247E19-9CDD-40CA-BFAA-93131F44171E}"/>
                </a:ext>
              </a:extLst>
            </p:cNvPr>
            <p:cNvSpPr>
              <a:spLocks noChangeArrowheads="1"/>
            </p:cNvSpPr>
            <p:nvPr/>
          </p:nvSpPr>
          <p:spPr bwMode="auto">
            <a:xfrm>
              <a:off x="5466041" y="2355667"/>
              <a:ext cx="8877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zh-CN" altLang="en-US" sz="1600" b="1" dirty="0">
                  <a:solidFill>
                    <a:srgbClr val="C00000"/>
                  </a:solidFill>
                  <a:latin typeface="微软雅黑" panose="020B0503020204020204" pitchFamily="34" charset="-122"/>
                  <a:ea typeface="微软雅黑" panose="020B0503020204020204" pitchFamily="34" charset="-122"/>
                </a:rPr>
                <a:t>勇</a:t>
              </a:r>
              <a:endParaRPr lang="zh-CN" altLang="zh-CN" sz="1600" b="1" dirty="0">
                <a:solidFill>
                  <a:srgbClr val="C00000"/>
                </a:solidFill>
                <a:latin typeface="微软雅黑" panose="020B0503020204020204" pitchFamily="34" charset="-122"/>
                <a:ea typeface="微软雅黑" panose="020B0503020204020204" pitchFamily="34" charset="-122"/>
              </a:endParaRPr>
            </a:p>
          </p:txBody>
        </p:sp>
        <p:sp>
          <p:nvSpPr>
            <p:cNvPr id="84" name="Rectangle 24">
              <a:extLst>
                <a:ext uri="{FF2B5EF4-FFF2-40B4-BE49-F238E27FC236}">
                  <a16:creationId xmlns:a16="http://schemas.microsoft.com/office/drawing/2014/main" id="{7EC00C56-5A03-489D-B31C-53F2A858C479}"/>
                </a:ext>
              </a:extLst>
            </p:cNvPr>
            <p:cNvSpPr>
              <a:spLocks noChangeArrowheads="1"/>
            </p:cNvSpPr>
            <p:nvPr/>
          </p:nvSpPr>
          <p:spPr bwMode="auto">
            <a:xfrm>
              <a:off x="7711916" y="2350648"/>
              <a:ext cx="8597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zh-CN" altLang="en-US" sz="1600" b="1" dirty="0">
                  <a:solidFill>
                    <a:srgbClr val="C00000"/>
                  </a:solidFill>
                  <a:latin typeface="微软雅黑" panose="020B0503020204020204" pitchFamily="34" charset="-122"/>
                  <a:ea typeface="微软雅黑" panose="020B0503020204020204" pitchFamily="34" charset="-122"/>
                </a:rPr>
                <a:t>诚</a:t>
              </a:r>
              <a:endParaRPr lang="zh-CN" altLang="zh-CN" sz="1600" b="1" dirty="0">
                <a:solidFill>
                  <a:srgbClr val="C00000"/>
                </a:solidFill>
                <a:latin typeface="微软雅黑" panose="020B0503020204020204" pitchFamily="34" charset="-122"/>
                <a:ea typeface="微软雅黑" panose="020B0503020204020204" pitchFamily="34" charset="-122"/>
              </a:endParaRPr>
            </a:p>
          </p:txBody>
        </p:sp>
        <p:sp>
          <p:nvSpPr>
            <p:cNvPr id="85" name="Rectangle 25">
              <a:extLst>
                <a:ext uri="{FF2B5EF4-FFF2-40B4-BE49-F238E27FC236}">
                  <a16:creationId xmlns:a16="http://schemas.microsoft.com/office/drawing/2014/main" id="{3AB3B0D7-37CD-4A0E-B8B9-DA210058ADAE}"/>
                </a:ext>
              </a:extLst>
            </p:cNvPr>
            <p:cNvSpPr>
              <a:spLocks noChangeArrowheads="1"/>
            </p:cNvSpPr>
            <p:nvPr/>
          </p:nvSpPr>
          <p:spPr bwMode="auto">
            <a:xfrm>
              <a:off x="6521507" y="3163206"/>
              <a:ext cx="10812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zh-CN" altLang="en-US" sz="1600" b="1" dirty="0">
                  <a:solidFill>
                    <a:srgbClr val="C00000"/>
                  </a:solidFill>
                  <a:latin typeface="微软雅黑" panose="020B0503020204020204" pitchFamily="34" charset="-122"/>
                  <a:ea typeface="微软雅黑" panose="020B0503020204020204" pitchFamily="34" charset="-122"/>
                </a:rPr>
                <a:t>勤</a:t>
              </a:r>
              <a:endParaRPr lang="zh-CN" altLang="zh-CN" sz="1600" b="1" dirty="0">
                <a:solidFill>
                  <a:srgbClr val="C00000"/>
                </a:solidFill>
                <a:latin typeface="微软雅黑" panose="020B0503020204020204" pitchFamily="34" charset="-122"/>
                <a:ea typeface="微软雅黑" panose="020B0503020204020204" pitchFamily="34" charset="-122"/>
              </a:endParaRPr>
            </a:p>
          </p:txBody>
        </p:sp>
        <p:sp>
          <p:nvSpPr>
            <p:cNvPr id="86" name="矩形 85">
              <a:extLst>
                <a:ext uri="{FF2B5EF4-FFF2-40B4-BE49-F238E27FC236}">
                  <a16:creationId xmlns:a16="http://schemas.microsoft.com/office/drawing/2014/main" id="{205EF1CF-4FDB-4033-883E-2343AC7FE557}"/>
                </a:ext>
              </a:extLst>
            </p:cNvPr>
            <p:cNvSpPr/>
            <p:nvPr/>
          </p:nvSpPr>
          <p:spPr>
            <a:xfrm>
              <a:off x="8926324" y="1319603"/>
              <a:ext cx="217676" cy="2349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3401922" y="3771991"/>
            <a:ext cx="2445285" cy="1015663"/>
          </a:xfrm>
          <a:prstGeom prst="rect">
            <a:avLst/>
          </a:prstGeom>
        </p:spPr>
        <p:txBody>
          <a:bodyPr wrap="none">
            <a:spAutoFit/>
          </a:bodyPr>
          <a:lstStyle/>
          <a:p>
            <a:pPr algn="ctr">
              <a:lnSpc>
                <a:spcPct val="150000"/>
              </a:lnSpc>
            </a:pPr>
            <a:r>
              <a:rPr lang="zh-CN" altLang="en-US" sz="2000" b="1" spc="169" dirty="0">
                <a:solidFill>
                  <a:srgbClr val="C00000"/>
                </a:solidFill>
                <a:latin typeface="微软雅黑" panose="020B0503020204020204" pitchFamily="34" charset="-122"/>
                <a:ea typeface="微软雅黑" panose="020B0503020204020204" pitchFamily="34" charset="-122"/>
              </a:rPr>
              <a:t>   土木工程学院  </a:t>
            </a:r>
            <a:r>
              <a:rPr lang="en-US" altLang="zh-CN" sz="2000" b="1" spc="169" dirty="0">
                <a:solidFill>
                  <a:srgbClr val="C00000"/>
                </a:solidFill>
                <a:latin typeface="微软雅黑" panose="020B0503020204020204" pitchFamily="34" charset="-122"/>
                <a:ea typeface="微软雅黑" panose="020B0503020204020204" pitchFamily="34" charset="-122"/>
              </a:rPr>
              <a:t> </a:t>
            </a:r>
          </a:p>
          <a:p>
            <a:pPr algn="ctr">
              <a:lnSpc>
                <a:spcPct val="150000"/>
              </a:lnSpc>
            </a:pPr>
            <a:r>
              <a:rPr lang="en-US" altLang="zh-CN" sz="2000" b="1" spc="169" dirty="0" smtClean="0">
                <a:solidFill>
                  <a:srgbClr val="C00000"/>
                </a:solidFill>
                <a:latin typeface="微软雅黑" panose="020B0503020204020204" pitchFamily="34" charset="-122"/>
                <a:ea typeface="微软雅黑" panose="020B0503020204020204" pitchFamily="34" charset="-122"/>
              </a:rPr>
              <a:t>2024.09</a:t>
            </a:r>
            <a:endParaRPr lang="zh-CN" altLang="en-US" sz="2000" b="1" dirty="0">
              <a:solidFill>
                <a:srgbClr val="C00000"/>
              </a:solidFill>
            </a:endParaRPr>
          </a:p>
        </p:txBody>
      </p:sp>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7288" y="491971"/>
            <a:ext cx="2065682" cy="550800"/>
          </a:xfrm>
          <a:prstGeom prst="rect">
            <a:avLst/>
          </a:prstGeom>
        </p:spPr>
      </p:pic>
    </p:spTree>
    <p:extLst>
      <p:ext uri="{BB962C8B-B14F-4D97-AF65-F5344CB8AC3E}">
        <p14:creationId xmlns:p14="http://schemas.microsoft.com/office/powerpoint/2010/main" val="30129630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FFFF408-98D7-4BC9-8D79-48B0542FE489}"/>
              </a:ext>
            </a:extLst>
          </p:cNvPr>
          <p:cNvSpPr txBox="1"/>
          <p:nvPr/>
        </p:nvSpPr>
        <p:spPr>
          <a:xfrm>
            <a:off x="1404135" y="792606"/>
            <a:ext cx="2158166" cy="415498"/>
          </a:xfrm>
          <a:prstGeom prst="rect">
            <a:avLst/>
          </a:prstGeom>
          <a:noFill/>
        </p:spPr>
        <p:txBody>
          <a:bodyPr wrap="square" rtlCol="0">
            <a:spAutoFit/>
          </a:bodyPr>
          <a:lstStyle/>
          <a:p>
            <a:pPr marL="257175" indent="-257175">
              <a:buFont typeface="Wingdings" panose="05000000000000000000" pitchFamily="2" charset="2"/>
              <a:buChar char="ü"/>
            </a:pPr>
            <a:r>
              <a:rPr lang="zh-CN" altLang="en-US" sz="2100" b="1" dirty="0">
                <a:solidFill>
                  <a:srgbClr val="FF0000"/>
                </a:solidFill>
                <a:latin typeface="+mn-ea"/>
                <a:ea typeface="+mn-ea"/>
              </a:rPr>
              <a:t>抗力与变形</a:t>
            </a:r>
          </a:p>
        </p:txBody>
      </p:sp>
      <p:grpSp>
        <p:nvGrpSpPr>
          <p:cNvPr id="132" name="组合 42">
            <a:extLst>
              <a:ext uri="{FF2B5EF4-FFF2-40B4-BE49-F238E27FC236}">
                <a16:creationId xmlns:a16="http://schemas.microsoft.com/office/drawing/2014/main" id="{9D61D929-9E78-49D7-AFBC-039B2A90D904}"/>
              </a:ext>
            </a:extLst>
          </p:cNvPr>
          <p:cNvGrpSpPr/>
          <p:nvPr/>
        </p:nvGrpSpPr>
        <p:grpSpPr>
          <a:xfrm>
            <a:off x="5188" y="1142037"/>
            <a:ext cx="1377683" cy="3452811"/>
            <a:chOff x="-238074" y="1940566"/>
            <a:chExt cx="1836911" cy="4603748"/>
          </a:xfrm>
        </p:grpSpPr>
        <p:sp>
          <p:nvSpPr>
            <p:cNvPr id="137" name="圆角矩形 49">
              <a:extLst>
                <a:ext uri="{FF2B5EF4-FFF2-40B4-BE49-F238E27FC236}">
                  <a16:creationId xmlns:a16="http://schemas.microsoft.com/office/drawing/2014/main" id="{4FFD54BB-5965-4FFD-9E51-0A52563B2B87}"/>
                </a:ext>
              </a:extLst>
            </p:cNvPr>
            <p:cNvSpPr/>
            <p:nvPr/>
          </p:nvSpPr>
          <p:spPr bwMode="auto">
            <a:xfrm>
              <a:off x="82486" y="4485293"/>
              <a:ext cx="1432210" cy="787731"/>
            </a:xfrm>
            <a:prstGeom prst="roundRect">
              <a:avLst>
                <a:gd name="adj" fmla="val 0"/>
              </a:avLst>
            </a:prstGeom>
            <a:gradFill flip="none" rotWithShape="1">
              <a:gsLst>
                <a:gs pos="0">
                  <a:srgbClr val="FFFFFF">
                    <a:lumMod val="95000"/>
                    <a:shade val="30000"/>
                    <a:satMod val="115000"/>
                    <a:alpha val="61000"/>
                  </a:srgbClr>
                </a:gs>
                <a:gs pos="50000">
                  <a:srgbClr val="FFFFFF">
                    <a:lumMod val="95000"/>
                    <a:shade val="67500"/>
                    <a:satMod val="115000"/>
                    <a:alpha val="52000"/>
                  </a:srgbClr>
                </a:gs>
                <a:gs pos="100000">
                  <a:srgbClr val="FFFFFF">
                    <a:lumMod val="95000"/>
                    <a:shade val="100000"/>
                    <a:satMod val="115000"/>
                    <a:alpha val="0"/>
                  </a:srgbClr>
                </a:gs>
              </a:gsLst>
              <a:lin ang="10800000" scaled="1"/>
              <a:tileRect/>
            </a:gradFill>
            <a:ln w="25400" cap="flat" cmpd="sng" algn="ctr">
              <a:noFill/>
              <a:prstDash val="solid"/>
            </a:ln>
            <a:effectLst/>
            <a:scene3d>
              <a:camera prst="orthographicFront"/>
              <a:lightRig rig="threePt" dir="t"/>
            </a:scene3d>
            <a:sp3d>
              <a:bevelT/>
            </a:sp3d>
          </p:spPr>
          <p:txBody>
            <a:bodyPr anchor="ctr"/>
            <a:lstStyle>
              <a:defPPr>
                <a:defRPr lang="en-U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endParaRPr lang="zh-CN" altLang="zh-CN" sz="1500" b="0">
                <a:solidFill>
                  <a:srgbClr val="000000"/>
                </a:solidFill>
                <a:latin typeface="Arial" pitchFamily="34" charset="0"/>
              </a:endParaRPr>
            </a:p>
          </p:txBody>
        </p:sp>
        <p:sp>
          <p:nvSpPr>
            <p:cNvPr id="133" name="TextBox 34">
              <a:extLst>
                <a:ext uri="{FF2B5EF4-FFF2-40B4-BE49-F238E27FC236}">
                  <a16:creationId xmlns:a16="http://schemas.microsoft.com/office/drawing/2014/main" id="{0E0E347F-E270-4EAB-AC58-857A263CDC5B}"/>
                </a:ext>
              </a:extLst>
            </p:cNvPr>
            <p:cNvSpPr txBox="1"/>
            <p:nvPr/>
          </p:nvSpPr>
          <p:spPr bwMode="auto">
            <a:xfrm>
              <a:off x="-238074" y="3070414"/>
              <a:ext cx="1836911" cy="4089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量测方案</a:t>
              </a:r>
            </a:p>
          </p:txBody>
        </p:sp>
        <p:sp>
          <p:nvSpPr>
            <p:cNvPr id="134" name="TextBox 35">
              <a:extLst>
                <a:ext uri="{FF2B5EF4-FFF2-40B4-BE49-F238E27FC236}">
                  <a16:creationId xmlns:a16="http://schemas.microsoft.com/office/drawing/2014/main" id="{3F5FAEEF-A53F-4541-B00B-1AB21ED5A832}"/>
                </a:ext>
              </a:extLst>
            </p:cNvPr>
            <p:cNvSpPr txBox="1"/>
            <p:nvPr/>
          </p:nvSpPr>
          <p:spPr bwMode="auto">
            <a:xfrm>
              <a:off x="-157163" y="4497354"/>
              <a:ext cx="1600202"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135" name="直接连接符 134">
              <a:extLst>
                <a:ext uri="{FF2B5EF4-FFF2-40B4-BE49-F238E27FC236}">
                  <a16:creationId xmlns:a16="http://schemas.microsoft.com/office/drawing/2014/main" id="{57FB0105-EF99-4F59-B63E-40F62C1A763D}"/>
                </a:ext>
              </a:extLst>
            </p:cNvPr>
            <p:cNvCxnSpPr/>
            <p:nvPr/>
          </p:nvCxnSpPr>
          <p:spPr bwMode="auto">
            <a:xfrm>
              <a:off x="1526874" y="1940566"/>
              <a:ext cx="16479" cy="4603748"/>
            </a:xfrm>
            <a:prstGeom prst="line">
              <a:avLst/>
            </a:prstGeom>
            <a:noFill/>
            <a:ln w="19050" cap="flat" cmpd="sng" algn="ctr">
              <a:gradFill flip="none" rotWithShape="1">
                <a:gsLst>
                  <a:gs pos="100000">
                    <a:srgbClr val="FFFFFF">
                      <a:lumMod val="85000"/>
                      <a:alpha val="14000"/>
                    </a:srgbClr>
                  </a:gs>
                  <a:gs pos="50000">
                    <a:srgbClr val="FFFFFF">
                      <a:lumMod val="65000"/>
                    </a:srgbClr>
                  </a:gs>
                  <a:gs pos="100000">
                    <a:srgbClr val="000000">
                      <a:lumMod val="50000"/>
                      <a:lumOff val="50000"/>
                    </a:srgbClr>
                  </a:gs>
                </a:gsLst>
                <a:lin ang="0" scaled="1"/>
                <a:tileRect/>
              </a:gradFill>
              <a:prstDash val="solid"/>
              <a:tailEnd type="none"/>
            </a:ln>
            <a:effectLst/>
          </p:spPr>
        </p:cxnSp>
        <p:cxnSp>
          <p:nvCxnSpPr>
            <p:cNvPr id="136" name="直接连接符 135">
              <a:extLst>
                <a:ext uri="{FF2B5EF4-FFF2-40B4-BE49-F238E27FC236}">
                  <a16:creationId xmlns:a16="http://schemas.microsoft.com/office/drawing/2014/main" id="{817225B1-24CC-48AF-875B-EAAFFF2D0958}"/>
                </a:ext>
              </a:extLst>
            </p:cNvPr>
            <p:cNvCxnSpPr/>
            <p:nvPr/>
          </p:nvCxnSpPr>
          <p:spPr bwMode="auto">
            <a:xfrm rot="10800000">
              <a:off x="439174" y="2882323"/>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8" name="直接连接符 137">
              <a:extLst>
                <a:ext uri="{FF2B5EF4-FFF2-40B4-BE49-F238E27FC236}">
                  <a16:creationId xmlns:a16="http://schemas.microsoft.com/office/drawing/2014/main" id="{F2C500D4-267E-4C0A-BC39-4F02D6BF55F3}"/>
                </a:ext>
              </a:extLst>
            </p:cNvPr>
            <p:cNvCxnSpPr/>
            <p:nvPr/>
          </p:nvCxnSpPr>
          <p:spPr bwMode="auto">
            <a:xfrm rot="10800000">
              <a:off x="433382" y="3676830"/>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9" name="直接连接符 138">
              <a:extLst>
                <a:ext uri="{FF2B5EF4-FFF2-40B4-BE49-F238E27FC236}">
                  <a16:creationId xmlns:a16="http://schemas.microsoft.com/office/drawing/2014/main" id="{408B7FD2-B4C6-4247-B654-36C9A1CF4ED8}"/>
                </a:ext>
              </a:extLst>
            </p:cNvPr>
            <p:cNvCxnSpPr/>
            <p:nvPr/>
          </p:nvCxnSpPr>
          <p:spPr bwMode="auto">
            <a:xfrm rot="10800000">
              <a:off x="430417" y="447889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0" name="直接连接符 139">
              <a:extLst>
                <a:ext uri="{FF2B5EF4-FFF2-40B4-BE49-F238E27FC236}">
                  <a16:creationId xmlns:a16="http://schemas.microsoft.com/office/drawing/2014/main" id="{3C0CD213-5AEF-412D-9D88-5075263528FE}"/>
                </a:ext>
              </a:extLst>
            </p:cNvPr>
            <p:cNvCxnSpPr/>
            <p:nvPr/>
          </p:nvCxnSpPr>
          <p:spPr bwMode="auto">
            <a:xfrm rot="10800000">
              <a:off x="433382" y="448160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1" name="直接连接符 140">
              <a:extLst>
                <a:ext uri="{FF2B5EF4-FFF2-40B4-BE49-F238E27FC236}">
                  <a16:creationId xmlns:a16="http://schemas.microsoft.com/office/drawing/2014/main" id="{E7D61BCD-6599-4B54-9A69-73994C063E8D}"/>
                </a:ext>
              </a:extLst>
            </p:cNvPr>
            <p:cNvCxnSpPr/>
            <p:nvPr/>
          </p:nvCxnSpPr>
          <p:spPr bwMode="auto">
            <a:xfrm rot="10800000">
              <a:off x="430417" y="5283678"/>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42" name="TextBox 34">
              <a:extLst>
                <a:ext uri="{FF2B5EF4-FFF2-40B4-BE49-F238E27FC236}">
                  <a16:creationId xmlns:a16="http://schemas.microsoft.com/office/drawing/2014/main" id="{CC4CE5C1-5B3D-46A5-BDCA-82DDD124269B}"/>
                </a:ext>
              </a:extLst>
            </p:cNvPr>
            <p:cNvSpPr txBox="1"/>
            <p:nvPr/>
          </p:nvSpPr>
          <p:spPr bwMode="auto">
            <a:xfrm>
              <a:off x="-122433" y="2187514"/>
              <a:ext cx="1694036" cy="7166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加载制度</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与方案</a:t>
              </a:r>
            </a:p>
          </p:txBody>
        </p:sp>
      </p:grpSp>
      <p:sp>
        <p:nvSpPr>
          <p:cNvPr id="143" name="TextBox 34">
            <a:extLst>
              <a:ext uri="{FF2B5EF4-FFF2-40B4-BE49-F238E27FC236}">
                <a16:creationId xmlns:a16="http://schemas.microsoft.com/office/drawing/2014/main" id="{E45383A4-2558-4CBC-BCF9-06707C7D8BC0}"/>
              </a:ext>
            </a:extLst>
          </p:cNvPr>
          <p:cNvSpPr txBox="1"/>
          <p:nvPr/>
        </p:nvSpPr>
        <p:spPr bwMode="auto">
          <a:xfrm>
            <a:off x="5187" y="2600423"/>
            <a:ext cx="1377683"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加载观测过程</a:t>
            </a:r>
          </a:p>
        </p:txBody>
      </p:sp>
      <p:sp>
        <p:nvSpPr>
          <p:cNvPr id="144" name="TextBox 35">
            <a:extLst>
              <a:ext uri="{FF2B5EF4-FFF2-40B4-BE49-F238E27FC236}">
                <a16:creationId xmlns:a16="http://schemas.microsoft.com/office/drawing/2014/main" id="{9BC25830-8F95-430A-B056-568741B31439}"/>
              </a:ext>
            </a:extLst>
          </p:cNvPr>
          <p:cNvSpPr txBox="1"/>
          <p:nvPr/>
        </p:nvSpPr>
        <p:spPr bwMode="auto">
          <a:xfrm>
            <a:off x="65871" y="2699970"/>
            <a:ext cx="1200151" cy="3231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5" name="TextBox 33">
            <a:extLst>
              <a:ext uri="{FF2B5EF4-FFF2-40B4-BE49-F238E27FC236}">
                <a16:creationId xmlns:a16="http://schemas.microsoft.com/office/drawing/2014/main" id="{CEFD66CE-2002-436C-ADE1-814ADE75FC50}"/>
              </a:ext>
            </a:extLst>
          </p:cNvPr>
          <p:cNvSpPr txBox="1"/>
          <p:nvPr/>
        </p:nvSpPr>
        <p:spPr bwMode="auto">
          <a:xfrm>
            <a:off x="183743" y="3245754"/>
            <a:ext cx="1200512"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结果分析</a:t>
            </a:r>
            <a:endParaRPr lang="en-US" altLang="zh-CN"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1" name="内容占位符 2">
            <a:extLst>
              <a:ext uri="{FF2B5EF4-FFF2-40B4-BE49-F238E27FC236}">
                <a16:creationId xmlns:a16="http://schemas.microsoft.com/office/drawing/2014/main" id="{7CB26599-7772-4ABA-8595-37C85FB4C058}"/>
              </a:ext>
            </a:extLst>
          </p:cNvPr>
          <p:cNvSpPr>
            <a:spLocks noGrp="1" noChangeArrowheads="1"/>
          </p:cNvSpPr>
          <p:nvPr>
            <p:ph idx="1"/>
          </p:nvPr>
        </p:nvSpPr>
        <p:spPr>
          <a:xfrm>
            <a:off x="1540506" y="1234528"/>
            <a:ext cx="6265069" cy="3038475"/>
          </a:xfrm>
        </p:spPr>
        <p:txBody>
          <a:bodyPr/>
          <a:lstStyle/>
          <a:p>
            <a:pPr marL="0" indent="0">
              <a:buNone/>
            </a:pPr>
            <a:r>
              <a:rPr lang="en-US" altLang="zh-CN" sz="2100" b="1" dirty="0">
                <a:latin typeface="+mn-ea"/>
              </a:rPr>
              <a:t>1</a:t>
            </a:r>
            <a:r>
              <a:rPr lang="zh-CN" altLang="en-US" sz="2100" b="1" dirty="0">
                <a:latin typeface="+mn-ea"/>
              </a:rPr>
              <a:t>、开裂荷载：第一条垂直裂缝或斜裂缝的荷载</a:t>
            </a:r>
            <a:endParaRPr lang="en-US" altLang="zh-CN" sz="2100" b="1" dirty="0">
              <a:latin typeface="+mn-ea"/>
            </a:endParaRPr>
          </a:p>
          <a:p>
            <a:pPr>
              <a:buFont typeface="Wingdings" panose="05000000000000000000" pitchFamily="2" charset="2"/>
              <a:buNone/>
            </a:pPr>
            <a:r>
              <a:rPr lang="en-US" altLang="zh-CN" sz="2100" b="1" dirty="0">
                <a:latin typeface="+mn-ea"/>
              </a:rPr>
              <a:t>2</a:t>
            </a:r>
            <a:r>
              <a:rPr lang="zh-CN" altLang="en-US" sz="2100" b="1" dirty="0">
                <a:latin typeface="+mn-ea"/>
              </a:rPr>
              <a:t>、屈服荷载和屈服变形</a:t>
            </a:r>
            <a:endParaRPr lang="en-US" altLang="zh-CN" sz="2100" b="1" dirty="0">
              <a:latin typeface="+mn-ea"/>
            </a:endParaRPr>
          </a:p>
          <a:p>
            <a:pPr>
              <a:buFont typeface="Wingdings" panose="05000000000000000000" pitchFamily="2" charset="2"/>
              <a:buNone/>
            </a:pPr>
            <a:r>
              <a:rPr lang="en-US" altLang="zh-CN" sz="2100" b="1" dirty="0">
                <a:latin typeface="+mn-ea"/>
              </a:rPr>
              <a:t>3</a:t>
            </a:r>
            <a:r>
              <a:rPr lang="zh-CN" altLang="en-US" sz="2100" b="1" dirty="0">
                <a:latin typeface="+mn-ea"/>
              </a:rPr>
              <a:t>、极限荷载</a:t>
            </a:r>
            <a:endParaRPr lang="en-US" altLang="zh-CN" sz="2100" b="1" dirty="0">
              <a:latin typeface="+mn-ea"/>
            </a:endParaRPr>
          </a:p>
          <a:p>
            <a:pPr>
              <a:buFont typeface="Wingdings" panose="05000000000000000000" pitchFamily="2" charset="2"/>
              <a:buNone/>
            </a:pPr>
            <a:r>
              <a:rPr lang="en-US" altLang="zh-CN" sz="2100" b="1" dirty="0">
                <a:latin typeface="+mn-ea"/>
              </a:rPr>
              <a:t>4</a:t>
            </a:r>
            <a:r>
              <a:rPr lang="zh-CN" altLang="en-US" sz="2100" b="1" dirty="0">
                <a:latin typeface="+mn-ea"/>
              </a:rPr>
              <a:t>、破坏荷载和极限变形</a:t>
            </a:r>
            <a:r>
              <a:rPr lang="en-US" altLang="zh-CN" sz="2100" b="1" dirty="0">
                <a:latin typeface="+mn-ea"/>
              </a:rPr>
              <a:t>—85%</a:t>
            </a:r>
            <a:r>
              <a:rPr lang="zh-CN" altLang="en-US" sz="2100" b="1" dirty="0">
                <a:latin typeface="+mn-ea"/>
              </a:rPr>
              <a:t>极限荷载</a:t>
            </a:r>
            <a:endParaRPr lang="en-US" altLang="zh-CN" sz="2100" b="1" dirty="0">
              <a:latin typeface="+mn-ea"/>
            </a:endParaRPr>
          </a:p>
        </p:txBody>
      </p:sp>
      <p:pic>
        <p:nvPicPr>
          <p:cNvPr id="5" name="图片 4">
            <a:extLst>
              <a:ext uri="{FF2B5EF4-FFF2-40B4-BE49-F238E27FC236}">
                <a16:creationId xmlns:a16="http://schemas.microsoft.com/office/drawing/2014/main" id="{08FA7D63-1014-4E6F-8E51-38C1A85D623B}"/>
              </a:ext>
            </a:extLst>
          </p:cNvPr>
          <p:cNvPicPr>
            <a:picLocks noChangeAspect="1"/>
          </p:cNvPicPr>
          <p:nvPr/>
        </p:nvPicPr>
        <p:blipFill>
          <a:blip r:embed="rId3"/>
          <a:stretch>
            <a:fillRect/>
          </a:stretch>
        </p:blipFill>
        <p:spPr>
          <a:xfrm>
            <a:off x="5877087" y="2907110"/>
            <a:ext cx="2382807" cy="1800343"/>
          </a:xfrm>
          <a:prstGeom prst="rect">
            <a:avLst/>
          </a:prstGeom>
        </p:spPr>
      </p:pic>
      <p:sp>
        <p:nvSpPr>
          <p:cNvPr id="22" name="标题 1">
            <a:extLst>
              <a:ext uri="{FF2B5EF4-FFF2-40B4-BE49-F238E27FC236}">
                <a16:creationId xmlns:a16="http://schemas.microsoft.com/office/drawing/2014/main" id="{D9C0FAD9-9D2E-3347-8977-6D00AC735E38}"/>
              </a:ext>
            </a:extLst>
          </p:cNvPr>
          <p:cNvSpPr txBox="1">
            <a:spLocks/>
          </p:cNvSpPr>
          <p:nvPr/>
        </p:nvSpPr>
        <p:spPr bwMode="auto">
          <a:xfrm>
            <a:off x="701742" y="96585"/>
            <a:ext cx="601146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Myriad Web" pitchFamily="34" charset="0"/>
              </a:defRPr>
            </a:lvl2pPr>
            <a:lvl3pPr algn="l" rtl="0" eaLnBrk="0" fontAlgn="base" hangingPunct="0">
              <a:spcBef>
                <a:spcPct val="0"/>
              </a:spcBef>
              <a:spcAft>
                <a:spcPct val="0"/>
              </a:spcAft>
              <a:defRPr sz="4000" i="1">
                <a:solidFill>
                  <a:schemeClr val="tx2"/>
                </a:solidFill>
                <a:latin typeface="Myriad Web" pitchFamily="34" charset="0"/>
              </a:defRPr>
            </a:lvl3pPr>
            <a:lvl4pPr algn="l" rtl="0" eaLnBrk="0" fontAlgn="base" hangingPunct="0">
              <a:spcBef>
                <a:spcPct val="0"/>
              </a:spcBef>
              <a:spcAft>
                <a:spcPct val="0"/>
              </a:spcAft>
              <a:defRPr sz="4000" i="1">
                <a:solidFill>
                  <a:schemeClr val="tx2"/>
                </a:solidFill>
                <a:latin typeface="Myriad Web" pitchFamily="34" charset="0"/>
              </a:defRPr>
            </a:lvl4pPr>
            <a:lvl5pPr algn="l" rtl="0" eaLnBrk="0" fontAlgn="base" hangingPunct="0">
              <a:spcBef>
                <a:spcPct val="0"/>
              </a:spcBef>
              <a:spcAft>
                <a:spcPct val="0"/>
              </a:spcAft>
              <a:defRPr sz="4000" i="1">
                <a:solidFill>
                  <a:schemeClr val="tx2"/>
                </a:solidFill>
                <a:latin typeface="Myriad Web" pitchFamily="34" charset="0"/>
              </a:defRPr>
            </a:lvl5pPr>
            <a:lvl6pPr marL="457200" algn="l" rtl="0" fontAlgn="base">
              <a:spcBef>
                <a:spcPct val="0"/>
              </a:spcBef>
              <a:spcAft>
                <a:spcPct val="0"/>
              </a:spcAft>
              <a:defRPr sz="4000" i="1">
                <a:solidFill>
                  <a:schemeClr val="tx2"/>
                </a:solidFill>
                <a:latin typeface="Myriad Web" pitchFamily="34" charset="0"/>
              </a:defRPr>
            </a:lvl6pPr>
            <a:lvl7pPr marL="914400" algn="l" rtl="0" fontAlgn="base">
              <a:spcBef>
                <a:spcPct val="0"/>
              </a:spcBef>
              <a:spcAft>
                <a:spcPct val="0"/>
              </a:spcAft>
              <a:defRPr sz="4000" i="1">
                <a:solidFill>
                  <a:schemeClr val="tx2"/>
                </a:solidFill>
                <a:latin typeface="Myriad Web" pitchFamily="34" charset="0"/>
              </a:defRPr>
            </a:lvl7pPr>
            <a:lvl8pPr marL="1371600" algn="l" rtl="0" fontAlgn="base">
              <a:spcBef>
                <a:spcPct val="0"/>
              </a:spcBef>
              <a:spcAft>
                <a:spcPct val="0"/>
              </a:spcAft>
              <a:defRPr sz="4000" i="1">
                <a:solidFill>
                  <a:schemeClr val="tx2"/>
                </a:solidFill>
                <a:latin typeface="Myriad Web" pitchFamily="34" charset="0"/>
              </a:defRPr>
            </a:lvl8pPr>
            <a:lvl9pPr marL="1828800" algn="l" rtl="0" fontAlgn="base">
              <a:spcBef>
                <a:spcPct val="0"/>
              </a:spcBef>
              <a:spcAft>
                <a:spcPct val="0"/>
              </a:spcAft>
              <a:defRPr sz="4000" i="1">
                <a:solidFill>
                  <a:schemeClr val="tx2"/>
                </a:solidFill>
                <a:latin typeface="Myriad Web" pitchFamily="34" charset="0"/>
              </a:defRPr>
            </a:lvl9pPr>
          </a:lstStyle>
          <a:p>
            <a:r>
              <a:rPr lang="zh-CN" altLang="en-US" sz="2800" b="1" i="0" dirty="0">
                <a:solidFill>
                  <a:schemeClr val="tx1"/>
                </a:solidFill>
                <a:latin typeface="+mn-lt"/>
                <a:ea typeface="+mn-ea"/>
                <a:cs typeface="+mn-cs"/>
                <a:sym typeface="Arial" panose="020B0604020202020204" pitchFamily="34" charset="0"/>
              </a:rPr>
              <a:t>拟静力试验</a:t>
            </a:r>
          </a:p>
        </p:txBody>
      </p:sp>
    </p:spTree>
    <p:extLst>
      <p:ext uri="{BB962C8B-B14F-4D97-AF65-F5344CB8AC3E}">
        <p14:creationId xmlns:p14="http://schemas.microsoft.com/office/powerpoint/2010/main" val="382332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6">
            <a:extLst>
              <a:ext uri="{FF2B5EF4-FFF2-40B4-BE49-F238E27FC236}">
                <a16:creationId xmlns:a16="http://schemas.microsoft.com/office/drawing/2014/main" id="{6544333A-48BF-45DD-94E6-66F13FFF57EA}"/>
              </a:ext>
            </a:extLst>
          </p:cNvPr>
          <p:cNvGrpSpPr>
            <a:grpSpLocks/>
          </p:cNvGrpSpPr>
          <p:nvPr/>
        </p:nvGrpSpPr>
        <p:grpSpPr bwMode="auto">
          <a:xfrm>
            <a:off x="6012096" y="735371"/>
            <a:ext cx="3024188" cy="2917031"/>
            <a:chOff x="2700" y="10020"/>
            <a:chExt cx="3060" cy="2488"/>
          </a:xfrm>
        </p:grpSpPr>
        <p:pic>
          <p:nvPicPr>
            <p:cNvPr id="24" name="Picture 17">
              <a:extLst>
                <a:ext uri="{FF2B5EF4-FFF2-40B4-BE49-F238E27FC236}">
                  <a16:creationId xmlns:a16="http://schemas.microsoft.com/office/drawing/2014/main" id="{16631EC7-F13B-4CC4-9FF2-DA71DA621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 y="10020"/>
              <a:ext cx="3060" cy="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8">
              <a:extLst>
                <a:ext uri="{FF2B5EF4-FFF2-40B4-BE49-F238E27FC236}">
                  <a16:creationId xmlns:a16="http://schemas.microsoft.com/office/drawing/2014/main" id="{B2BFB281-AC21-4564-A21D-1CCAF2D3827C}"/>
                </a:ext>
              </a:extLst>
            </p:cNvPr>
            <p:cNvSpPr txBox="1">
              <a:spLocks noChangeArrowheads="1"/>
            </p:cNvSpPr>
            <p:nvPr/>
          </p:nvSpPr>
          <p:spPr bwMode="auto">
            <a:xfrm>
              <a:off x="2753" y="12110"/>
              <a:ext cx="2930"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r>
                <a:rPr lang="en-US" altLang="zh-CN" sz="1200"/>
                <a:t>5.2.10</a:t>
              </a:r>
              <a:r>
                <a:rPr lang="en-US" altLang="zh-CN" sz="1200">
                  <a:latin typeface="黑体" panose="02010609060101010101" pitchFamily="49" charset="-122"/>
                  <a:ea typeface="黑体" panose="02010609060101010101" pitchFamily="49" charset="-122"/>
                </a:rPr>
                <a:t> </a:t>
              </a:r>
              <a:r>
                <a:rPr lang="zh-CN" altLang="en-US" sz="1200">
                  <a:latin typeface="黑体" panose="02010609060101010101" pitchFamily="49" charset="-122"/>
                  <a:ea typeface="黑体" panose="02010609060101010101" pitchFamily="49" charset="-122"/>
                </a:rPr>
                <a:t>荷载</a:t>
              </a:r>
              <a:r>
                <a:rPr lang="en-US" altLang="zh-CN" sz="1200">
                  <a:latin typeface="黑体" panose="02010609060101010101" pitchFamily="49" charset="-122"/>
                  <a:ea typeface="黑体" panose="02010609060101010101" pitchFamily="49" charset="-122"/>
                </a:rPr>
                <a:t>-</a:t>
              </a:r>
              <a:r>
                <a:rPr lang="zh-CN" altLang="en-US" sz="1200">
                  <a:latin typeface="黑体" panose="02010609060101010101" pitchFamily="49" charset="-122"/>
                  <a:ea typeface="黑体" panose="02010609060101010101" pitchFamily="49" charset="-122"/>
                </a:rPr>
                <a:t>变形关系曲线</a:t>
              </a:r>
              <a:endParaRPr lang="zh-CN" altLang="en-US" sz="1200"/>
            </a:p>
          </p:txBody>
        </p:sp>
      </p:grpSp>
      <p:sp>
        <p:nvSpPr>
          <p:cNvPr id="2" name="文本框 1">
            <a:extLst>
              <a:ext uri="{FF2B5EF4-FFF2-40B4-BE49-F238E27FC236}">
                <a16:creationId xmlns:a16="http://schemas.microsoft.com/office/drawing/2014/main" id="{BFFFF408-98D7-4BC9-8D79-48B0542FE489}"/>
              </a:ext>
            </a:extLst>
          </p:cNvPr>
          <p:cNvSpPr txBox="1"/>
          <p:nvPr/>
        </p:nvSpPr>
        <p:spPr>
          <a:xfrm>
            <a:off x="1476174" y="755590"/>
            <a:ext cx="2158166" cy="369332"/>
          </a:xfrm>
          <a:prstGeom prst="rect">
            <a:avLst/>
          </a:prstGeom>
          <a:noFill/>
        </p:spPr>
        <p:txBody>
          <a:bodyPr wrap="square" rtlCol="0">
            <a:spAutoFit/>
          </a:bodyPr>
          <a:lstStyle/>
          <a:p>
            <a:pPr marL="257175" indent="-257175">
              <a:buFont typeface="Wingdings" panose="05000000000000000000" pitchFamily="2" charset="2"/>
              <a:buChar char="ü"/>
            </a:pPr>
            <a:r>
              <a:rPr lang="zh-CN" altLang="en-US" b="1" dirty="0">
                <a:solidFill>
                  <a:srgbClr val="FF0000"/>
                </a:solidFill>
                <a:latin typeface="Adobe 黑体 Std R" panose="020B0400000000000000" pitchFamily="34" charset="-122"/>
                <a:ea typeface="Adobe 黑体 Std R" panose="020B0400000000000000" pitchFamily="34" charset="-122"/>
              </a:rPr>
              <a:t>延性系数</a:t>
            </a:r>
          </a:p>
        </p:txBody>
      </p:sp>
      <p:grpSp>
        <p:nvGrpSpPr>
          <p:cNvPr id="132" name="组合 42">
            <a:extLst>
              <a:ext uri="{FF2B5EF4-FFF2-40B4-BE49-F238E27FC236}">
                <a16:creationId xmlns:a16="http://schemas.microsoft.com/office/drawing/2014/main" id="{9D61D929-9E78-49D7-AFBC-039B2A90D904}"/>
              </a:ext>
            </a:extLst>
          </p:cNvPr>
          <p:cNvGrpSpPr/>
          <p:nvPr/>
        </p:nvGrpSpPr>
        <p:grpSpPr>
          <a:xfrm>
            <a:off x="56039" y="909839"/>
            <a:ext cx="1377683" cy="3452811"/>
            <a:chOff x="-238074" y="1940566"/>
            <a:chExt cx="1836911" cy="4603748"/>
          </a:xfrm>
        </p:grpSpPr>
        <p:sp>
          <p:nvSpPr>
            <p:cNvPr id="137" name="圆角矩形 49">
              <a:extLst>
                <a:ext uri="{FF2B5EF4-FFF2-40B4-BE49-F238E27FC236}">
                  <a16:creationId xmlns:a16="http://schemas.microsoft.com/office/drawing/2014/main" id="{4FFD54BB-5965-4FFD-9E51-0A52563B2B87}"/>
                </a:ext>
              </a:extLst>
            </p:cNvPr>
            <p:cNvSpPr/>
            <p:nvPr/>
          </p:nvSpPr>
          <p:spPr bwMode="auto">
            <a:xfrm>
              <a:off x="82486" y="4485293"/>
              <a:ext cx="1432210" cy="787731"/>
            </a:xfrm>
            <a:prstGeom prst="roundRect">
              <a:avLst>
                <a:gd name="adj" fmla="val 0"/>
              </a:avLst>
            </a:prstGeom>
            <a:gradFill flip="none" rotWithShape="1">
              <a:gsLst>
                <a:gs pos="0">
                  <a:srgbClr val="FFFFFF">
                    <a:lumMod val="95000"/>
                    <a:shade val="30000"/>
                    <a:satMod val="115000"/>
                    <a:alpha val="61000"/>
                  </a:srgbClr>
                </a:gs>
                <a:gs pos="50000">
                  <a:srgbClr val="FFFFFF">
                    <a:lumMod val="95000"/>
                    <a:shade val="67500"/>
                    <a:satMod val="115000"/>
                    <a:alpha val="52000"/>
                  </a:srgbClr>
                </a:gs>
                <a:gs pos="100000">
                  <a:srgbClr val="FFFFFF">
                    <a:lumMod val="95000"/>
                    <a:shade val="100000"/>
                    <a:satMod val="115000"/>
                    <a:alpha val="0"/>
                  </a:srgbClr>
                </a:gs>
              </a:gsLst>
              <a:lin ang="10800000" scaled="1"/>
              <a:tileRect/>
            </a:gradFill>
            <a:ln w="25400" cap="flat" cmpd="sng" algn="ctr">
              <a:noFill/>
              <a:prstDash val="solid"/>
            </a:ln>
            <a:effectLst/>
            <a:scene3d>
              <a:camera prst="orthographicFront"/>
              <a:lightRig rig="threePt" dir="t"/>
            </a:scene3d>
            <a:sp3d>
              <a:bevelT/>
            </a:sp3d>
          </p:spPr>
          <p:txBody>
            <a:bodyPr anchor="ctr"/>
            <a:lstStyle>
              <a:defPPr>
                <a:defRPr lang="en-U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endParaRPr lang="zh-CN" altLang="zh-CN" sz="1500" b="0">
                <a:solidFill>
                  <a:srgbClr val="000000"/>
                </a:solidFill>
                <a:latin typeface="Arial" pitchFamily="34" charset="0"/>
              </a:endParaRPr>
            </a:p>
          </p:txBody>
        </p:sp>
        <p:sp>
          <p:nvSpPr>
            <p:cNvPr id="133" name="TextBox 34">
              <a:extLst>
                <a:ext uri="{FF2B5EF4-FFF2-40B4-BE49-F238E27FC236}">
                  <a16:creationId xmlns:a16="http://schemas.microsoft.com/office/drawing/2014/main" id="{0E0E347F-E270-4EAB-AC58-857A263CDC5B}"/>
                </a:ext>
              </a:extLst>
            </p:cNvPr>
            <p:cNvSpPr txBox="1"/>
            <p:nvPr/>
          </p:nvSpPr>
          <p:spPr bwMode="auto">
            <a:xfrm>
              <a:off x="-238074" y="3070414"/>
              <a:ext cx="1836911" cy="4089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量测方案</a:t>
              </a:r>
            </a:p>
          </p:txBody>
        </p:sp>
        <p:sp>
          <p:nvSpPr>
            <p:cNvPr id="134" name="TextBox 35">
              <a:extLst>
                <a:ext uri="{FF2B5EF4-FFF2-40B4-BE49-F238E27FC236}">
                  <a16:creationId xmlns:a16="http://schemas.microsoft.com/office/drawing/2014/main" id="{3F5FAEEF-A53F-4541-B00B-1AB21ED5A832}"/>
                </a:ext>
              </a:extLst>
            </p:cNvPr>
            <p:cNvSpPr txBox="1"/>
            <p:nvPr/>
          </p:nvSpPr>
          <p:spPr bwMode="auto">
            <a:xfrm>
              <a:off x="-157163" y="4497354"/>
              <a:ext cx="1600202"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135" name="直接连接符 134">
              <a:extLst>
                <a:ext uri="{FF2B5EF4-FFF2-40B4-BE49-F238E27FC236}">
                  <a16:creationId xmlns:a16="http://schemas.microsoft.com/office/drawing/2014/main" id="{57FB0105-EF99-4F59-B63E-40F62C1A763D}"/>
                </a:ext>
              </a:extLst>
            </p:cNvPr>
            <p:cNvCxnSpPr/>
            <p:nvPr/>
          </p:nvCxnSpPr>
          <p:spPr bwMode="auto">
            <a:xfrm>
              <a:off x="1526874" y="1940566"/>
              <a:ext cx="16479" cy="4603748"/>
            </a:xfrm>
            <a:prstGeom prst="line">
              <a:avLst/>
            </a:prstGeom>
            <a:noFill/>
            <a:ln w="19050" cap="flat" cmpd="sng" algn="ctr">
              <a:gradFill flip="none" rotWithShape="1">
                <a:gsLst>
                  <a:gs pos="100000">
                    <a:srgbClr val="FFFFFF">
                      <a:lumMod val="85000"/>
                      <a:alpha val="14000"/>
                    </a:srgbClr>
                  </a:gs>
                  <a:gs pos="50000">
                    <a:srgbClr val="FFFFFF">
                      <a:lumMod val="65000"/>
                    </a:srgbClr>
                  </a:gs>
                  <a:gs pos="100000">
                    <a:srgbClr val="000000">
                      <a:lumMod val="50000"/>
                      <a:lumOff val="50000"/>
                    </a:srgbClr>
                  </a:gs>
                </a:gsLst>
                <a:lin ang="0" scaled="1"/>
                <a:tileRect/>
              </a:gradFill>
              <a:prstDash val="solid"/>
              <a:tailEnd type="none"/>
            </a:ln>
            <a:effectLst/>
          </p:spPr>
        </p:cxnSp>
        <p:cxnSp>
          <p:nvCxnSpPr>
            <p:cNvPr id="136" name="直接连接符 135">
              <a:extLst>
                <a:ext uri="{FF2B5EF4-FFF2-40B4-BE49-F238E27FC236}">
                  <a16:creationId xmlns:a16="http://schemas.microsoft.com/office/drawing/2014/main" id="{817225B1-24CC-48AF-875B-EAAFFF2D0958}"/>
                </a:ext>
              </a:extLst>
            </p:cNvPr>
            <p:cNvCxnSpPr/>
            <p:nvPr/>
          </p:nvCxnSpPr>
          <p:spPr bwMode="auto">
            <a:xfrm rot="10800000">
              <a:off x="439174" y="2882323"/>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8" name="直接连接符 137">
              <a:extLst>
                <a:ext uri="{FF2B5EF4-FFF2-40B4-BE49-F238E27FC236}">
                  <a16:creationId xmlns:a16="http://schemas.microsoft.com/office/drawing/2014/main" id="{F2C500D4-267E-4C0A-BC39-4F02D6BF55F3}"/>
                </a:ext>
              </a:extLst>
            </p:cNvPr>
            <p:cNvCxnSpPr/>
            <p:nvPr/>
          </p:nvCxnSpPr>
          <p:spPr bwMode="auto">
            <a:xfrm rot="10800000">
              <a:off x="433382" y="3676830"/>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9" name="直接连接符 138">
              <a:extLst>
                <a:ext uri="{FF2B5EF4-FFF2-40B4-BE49-F238E27FC236}">
                  <a16:creationId xmlns:a16="http://schemas.microsoft.com/office/drawing/2014/main" id="{408B7FD2-B4C6-4247-B654-36C9A1CF4ED8}"/>
                </a:ext>
              </a:extLst>
            </p:cNvPr>
            <p:cNvCxnSpPr/>
            <p:nvPr/>
          </p:nvCxnSpPr>
          <p:spPr bwMode="auto">
            <a:xfrm rot="10800000">
              <a:off x="430417" y="447889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0" name="直接连接符 139">
              <a:extLst>
                <a:ext uri="{FF2B5EF4-FFF2-40B4-BE49-F238E27FC236}">
                  <a16:creationId xmlns:a16="http://schemas.microsoft.com/office/drawing/2014/main" id="{3C0CD213-5AEF-412D-9D88-5075263528FE}"/>
                </a:ext>
              </a:extLst>
            </p:cNvPr>
            <p:cNvCxnSpPr/>
            <p:nvPr/>
          </p:nvCxnSpPr>
          <p:spPr bwMode="auto">
            <a:xfrm rot="10800000">
              <a:off x="433382" y="448160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1" name="直接连接符 140">
              <a:extLst>
                <a:ext uri="{FF2B5EF4-FFF2-40B4-BE49-F238E27FC236}">
                  <a16:creationId xmlns:a16="http://schemas.microsoft.com/office/drawing/2014/main" id="{E7D61BCD-6599-4B54-9A69-73994C063E8D}"/>
                </a:ext>
              </a:extLst>
            </p:cNvPr>
            <p:cNvCxnSpPr/>
            <p:nvPr/>
          </p:nvCxnSpPr>
          <p:spPr bwMode="auto">
            <a:xfrm rot="10800000">
              <a:off x="430417" y="5283678"/>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42" name="TextBox 34">
              <a:extLst>
                <a:ext uri="{FF2B5EF4-FFF2-40B4-BE49-F238E27FC236}">
                  <a16:creationId xmlns:a16="http://schemas.microsoft.com/office/drawing/2014/main" id="{CC4CE5C1-5B3D-46A5-BDCA-82DDD124269B}"/>
                </a:ext>
              </a:extLst>
            </p:cNvPr>
            <p:cNvSpPr txBox="1"/>
            <p:nvPr/>
          </p:nvSpPr>
          <p:spPr bwMode="auto">
            <a:xfrm>
              <a:off x="-122433" y="2187514"/>
              <a:ext cx="1694036" cy="7166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加载制度</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与方案</a:t>
              </a:r>
            </a:p>
          </p:txBody>
        </p:sp>
      </p:grpSp>
      <p:sp>
        <p:nvSpPr>
          <p:cNvPr id="143" name="TextBox 34">
            <a:extLst>
              <a:ext uri="{FF2B5EF4-FFF2-40B4-BE49-F238E27FC236}">
                <a16:creationId xmlns:a16="http://schemas.microsoft.com/office/drawing/2014/main" id="{E45383A4-2558-4CBC-BCF9-06707C7D8BC0}"/>
              </a:ext>
            </a:extLst>
          </p:cNvPr>
          <p:cNvSpPr txBox="1"/>
          <p:nvPr/>
        </p:nvSpPr>
        <p:spPr bwMode="auto">
          <a:xfrm>
            <a:off x="56038" y="2368225"/>
            <a:ext cx="1377683"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加载观测过程</a:t>
            </a:r>
          </a:p>
        </p:txBody>
      </p:sp>
      <p:sp>
        <p:nvSpPr>
          <p:cNvPr id="144" name="TextBox 35">
            <a:extLst>
              <a:ext uri="{FF2B5EF4-FFF2-40B4-BE49-F238E27FC236}">
                <a16:creationId xmlns:a16="http://schemas.microsoft.com/office/drawing/2014/main" id="{9BC25830-8F95-430A-B056-568741B31439}"/>
              </a:ext>
            </a:extLst>
          </p:cNvPr>
          <p:cNvSpPr txBox="1"/>
          <p:nvPr/>
        </p:nvSpPr>
        <p:spPr bwMode="auto">
          <a:xfrm>
            <a:off x="116722" y="2467772"/>
            <a:ext cx="1200151" cy="3231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5" name="TextBox 33">
            <a:extLst>
              <a:ext uri="{FF2B5EF4-FFF2-40B4-BE49-F238E27FC236}">
                <a16:creationId xmlns:a16="http://schemas.microsoft.com/office/drawing/2014/main" id="{CEFD66CE-2002-436C-ADE1-814ADE75FC50}"/>
              </a:ext>
            </a:extLst>
          </p:cNvPr>
          <p:cNvSpPr txBox="1"/>
          <p:nvPr/>
        </p:nvSpPr>
        <p:spPr bwMode="auto">
          <a:xfrm>
            <a:off x="234594" y="3013556"/>
            <a:ext cx="1200512"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结果分析</a:t>
            </a:r>
            <a:endParaRPr lang="en-US" altLang="zh-CN"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2" name="内容占位符 2">
            <a:extLst>
              <a:ext uri="{FF2B5EF4-FFF2-40B4-BE49-F238E27FC236}">
                <a16:creationId xmlns:a16="http://schemas.microsoft.com/office/drawing/2014/main" id="{4656C3A8-6FCB-4A69-A220-4E534A8694AF}"/>
              </a:ext>
            </a:extLst>
          </p:cNvPr>
          <p:cNvSpPr>
            <a:spLocks noGrp="1" noChangeArrowheads="1"/>
          </p:cNvSpPr>
          <p:nvPr>
            <p:ph idx="1"/>
          </p:nvPr>
        </p:nvSpPr>
        <p:spPr>
          <a:xfrm>
            <a:off x="1528993" y="1064851"/>
            <a:ext cx="6265069" cy="3038475"/>
          </a:xfrm>
        </p:spPr>
        <p:txBody>
          <a:bodyPr/>
          <a:lstStyle/>
          <a:p>
            <a:pPr>
              <a:buFont typeface="Wingdings" panose="05000000000000000000" pitchFamily="2" charset="2"/>
              <a:buNone/>
            </a:pPr>
            <a:r>
              <a:rPr lang="zh-CN" altLang="en-US" sz="2100" b="1" dirty="0">
                <a:solidFill>
                  <a:srgbClr val="00B0F0"/>
                </a:solidFill>
              </a:rPr>
              <a:t>构件塑性变形能力的指标</a:t>
            </a:r>
            <a:endParaRPr lang="en-US" altLang="zh-CN" sz="2100" b="1" dirty="0">
              <a:solidFill>
                <a:srgbClr val="00B0F0"/>
              </a:solidFill>
            </a:endParaRPr>
          </a:p>
          <a:p>
            <a:pPr>
              <a:buFont typeface="Wingdings" panose="05000000000000000000" pitchFamily="2" charset="2"/>
              <a:buNone/>
            </a:pPr>
            <a:endParaRPr lang="en-US" altLang="zh-CN" sz="2100" dirty="0"/>
          </a:p>
        </p:txBody>
      </p:sp>
      <mc:AlternateContent xmlns:mc="http://schemas.openxmlformats.org/markup-compatibility/2006" xmlns:a14="http://schemas.microsoft.com/office/drawing/2010/main">
        <mc:Choice Requires="a14">
          <p:graphicFrame>
            <p:nvGraphicFramePr>
              <p:cNvPr id="27" name="表格 26">
                <a:extLst>
                  <a:ext uri="{FF2B5EF4-FFF2-40B4-BE49-F238E27FC236}">
                    <a16:creationId xmlns:a16="http://schemas.microsoft.com/office/drawing/2014/main" id="{52CFE6AB-9C92-4A22-AA49-34DF1935476C}"/>
                  </a:ext>
                </a:extLst>
              </p:cNvPr>
              <p:cNvGraphicFramePr>
                <a:graphicFrameLocks noGrp="1"/>
              </p:cNvGraphicFramePr>
              <p:nvPr>
                <p:extLst>
                  <p:ext uri="{D42A27DB-BD31-4B8C-83A1-F6EECF244321}">
                    <p14:modId xmlns:p14="http://schemas.microsoft.com/office/powerpoint/2010/main" val="725222927"/>
                  </p:ext>
                </p:extLst>
              </p:nvPr>
            </p:nvGraphicFramePr>
            <p:xfrm>
              <a:off x="1787229" y="3537527"/>
              <a:ext cx="4463110" cy="1270000"/>
            </p:xfrm>
            <a:graphic>
              <a:graphicData uri="http://schemas.openxmlformats.org/drawingml/2006/table">
                <a:tbl>
                  <a:tblPr firstRow="1" firstCol="1" bandRow="1">
                    <a:tableStyleId>{5C22544A-7EE6-4342-B048-85BDC9FD1C3A}</a:tableStyleId>
                  </a:tblPr>
                  <a:tblGrid>
                    <a:gridCol w="892622">
                      <a:extLst>
                        <a:ext uri="{9D8B030D-6E8A-4147-A177-3AD203B41FA5}">
                          <a16:colId xmlns:a16="http://schemas.microsoft.com/office/drawing/2014/main" val="1556128488"/>
                        </a:ext>
                      </a:extLst>
                    </a:gridCol>
                    <a:gridCol w="892622">
                      <a:extLst>
                        <a:ext uri="{9D8B030D-6E8A-4147-A177-3AD203B41FA5}">
                          <a16:colId xmlns:a16="http://schemas.microsoft.com/office/drawing/2014/main" val="463551663"/>
                        </a:ext>
                      </a:extLst>
                    </a:gridCol>
                    <a:gridCol w="892622">
                      <a:extLst>
                        <a:ext uri="{9D8B030D-6E8A-4147-A177-3AD203B41FA5}">
                          <a16:colId xmlns:a16="http://schemas.microsoft.com/office/drawing/2014/main" val="3015757435"/>
                        </a:ext>
                      </a:extLst>
                    </a:gridCol>
                    <a:gridCol w="892622">
                      <a:extLst>
                        <a:ext uri="{9D8B030D-6E8A-4147-A177-3AD203B41FA5}">
                          <a16:colId xmlns:a16="http://schemas.microsoft.com/office/drawing/2014/main" val="241932220"/>
                        </a:ext>
                      </a:extLst>
                    </a:gridCol>
                    <a:gridCol w="892622">
                      <a:extLst>
                        <a:ext uri="{9D8B030D-6E8A-4147-A177-3AD203B41FA5}">
                          <a16:colId xmlns:a16="http://schemas.microsoft.com/office/drawing/2014/main" val="4217465832"/>
                        </a:ext>
                      </a:extLst>
                    </a:gridCol>
                  </a:tblGrid>
                  <a:tr h="236766">
                    <a:tc rowSpan="2">
                      <a:txBody>
                        <a:bodyPr/>
                        <a:lstStyle/>
                        <a:p>
                          <a:pPr algn="ctr">
                            <a:lnSpc>
                              <a:spcPts val="2000"/>
                            </a:lnSpc>
                            <a:spcAft>
                              <a:spcPts val="0"/>
                            </a:spcAft>
                          </a:pPr>
                          <a:r>
                            <a:rPr lang="zh-CN" sz="1400" b="1" kern="100" dirty="0">
                              <a:effectLst/>
                              <a:latin typeface="宋体" panose="02010600030101010101" pitchFamily="2" charset="-122"/>
                              <a:ea typeface="宋体" panose="02010600030101010101" pitchFamily="2" charset="-122"/>
                            </a:rPr>
                            <a:t>试件编号</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zh-CN" sz="1400" b="1" kern="100" dirty="0">
                              <a:solidFill>
                                <a:srgbClr val="C00000"/>
                              </a:solidFill>
                              <a:effectLst/>
                              <a:latin typeface="宋体" panose="02010600030101010101" pitchFamily="2" charset="-122"/>
                              <a:ea typeface="宋体" panose="02010600030101010101" pitchFamily="2" charset="-122"/>
                            </a:rPr>
                            <a:t>屈服</a:t>
                          </a:r>
                          <a:endParaRPr lang="zh-CN" sz="1400" b="1" kern="100" dirty="0">
                            <a:solidFill>
                              <a:srgbClr val="C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zh-CN" sz="1400" b="1" kern="100" dirty="0">
                              <a:solidFill>
                                <a:srgbClr val="C00000"/>
                              </a:solidFill>
                              <a:effectLst/>
                              <a:latin typeface="宋体" panose="02010600030101010101" pitchFamily="2" charset="-122"/>
                              <a:ea typeface="宋体" panose="02010600030101010101" pitchFamily="2" charset="-122"/>
                            </a:rPr>
                            <a:t>峰值</a:t>
                          </a:r>
                          <a:endParaRPr lang="zh-CN" sz="1400" b="1" kern="100" dirty="0">
                            <a:solidFill>
                              <a:srgbClr val="C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zh-CN" sz="1400" b="1" kern="100" dirty="0">
                              <a:solidFill>
                                <a:srgbClr val="C00000"/>
                              </a:solidFill>
                              <a:effectLst/>
                              <a:latin typeface="宋体" panose="02010600030101010101" pitchFamily="2" charset="-122"/>
                              <a:ea typeface="宋体" panose="02010600030101010101" pitchFamily="2" charset="-122"/>
                            </a:rPr>
                            <a:t>极限</a:t>
                          </a:r>
                          <a:endParaRPr lang="zh-CN" sz="1400" b="1" kern="100" dirty="0">
                            <a:solidFill>
                              <a:srgbClr val="C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zh-CN" sz="1400" b="1" kern="100" dirty="0">
                              <a:solidFill>
                                <a:srgbClr val="C00000"/>
                              </a:solidFill>
                              <a:effectLst/>
                              <a:latin typeface="宋体" panose="02010600030101010101" pitchFamily="2" charset="-122"/>
                              <a:ea typeface="宋体" panose="02010600030101010101" pitchFamily="2" charset="-122"/>
                            </a:rPr>
                            <a:t>延性系数</a:t>
                          </a:r>
                          <a:endParaRPr lang="zh-CN" sz="1400" b="1" kern="100" dirty="0">
                            <a:solidFill>
                              <a:srgbClr val="C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421971899"/>
                      </a:ext>
                    </a:extLst>
                  </a:tr>
                  <a:tr h="473531">
                    <a:tc vMerge="1">
                      <a:txBody>
                        <a:bodyPr/>
                        <a:lstStyle/>
                        <a:p>
                          <a:endParaRPr lang="zh-CN" altLang="en-US"/>
                        </a:p>
                      </a:txBody>
                      <a:tcPr/>
                    </a:tc>
                    <a:tc>
                      <a:txBody>
                        <a:bodyPr/>
                        <a:lstStyle/>
                        <a:p>
                          <a:pPr algn="ctr">
                            <a:lnSpc>
                              <a:spcPts val="2000"/>
                            </a:lnSpc>
                            <a:spcAft>
                              <a:spcPts val="0"/>
                            </a:spcAft>
                          </a:pPr>
                          <a14:m>
                            <m:oMathPara xmlns:m="http://schemas.openxmlformats.org/officeDocument/2006/math">
                              <m:oMathParaPr>
                                <m:jc m:val="centerGroup"/>
                              </m:oMathParaPr>
                              <m:oMath xmlns:m="http://schemas.openxmlformats.org/officeDocument/2006/math">
                                <m:sSub>
                                  <m:sSubPr>
                                    <m:ctrlPr>
                                      <a:rPr lang="zh-CN" sz="1400" b="0" i="1" kern="100">
                                        <a:effectLst/>
                                        <a:latin typeface="Cambria Math" panose="02040503050406030204" pitchFamily="18" charset="0"/>
                                      </a:rPr>
                                    </m:ctrlPr>
                                  </m:sSubPr>
                                  <m:e>
                                    <m:r>
                                      <a:rPr lang="en-US" sz="1400" b="0" kern="100" smtClean="0">
                                        <a:effectLst/>
                                        <a:latin typeface="Cambria Math" panose="02040503050406030204" pitchFamily="18" charset="0"/>
                                      </a:rPr>
                                      <m:t>∆</m:t>
                                    </m:r>
                                  </m:e>
                                  <m:sub>
                                    <m:r>
                                      <a:rPr lang="en-US" sz="1400" b="0" i="1" kern="100" smtClean="0">
                                        <a:effectLst/>
                                        <a:latin typeface="Cambria Math" panose="02040503050406030204" pitchFamily="18" charset="0"/>
                                      </a:rPr>
                                      <m:t>𝑦</m:t>
                                    </m:r>
                                  </m:sub>
                                </m:sSub>
                              </m:oMath>
                            </m:oMathPara>
                          </a14:m>
                          <a:endParaRPr lang="zh-CN" sz="1400" b="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000"/>
                            </a:lnSpc>
                            <a:spcAft>
                              <a:spcPts val="0"/>
                            </a:spcAft>
                          </a:pPr>
                          <a:r>
                            <a:rPr lang="en-US" sz="1400" b="0" kern="100" dirty="0">
                              <a:effectLst/>
                              <a:latin typeface="Times New Roman" panose="02020603050405020304" pitchFamily="18" charset="0"/>
                              <a:ea typeface="宋体" panose="02010600030101010101" pitchFamily="2" charset="-122"/>
                              <a:cs typeface="Times New Roman" panose="02020603050405020304" pitchFamily="18" charset="0"/>
                            </a:rPr>
                            <a:t> (mm)</a:t>
                          </a:r>
                          <a:endParaRPr lang="zh-CN" sz="14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14:m>
                            <m:oMathPara xmlns:m="http://schemas.openxmlformats.org/officeDocument/2006/math">
                              <m:oMathParaPr>
                                <m:jc m:val="centerGroup"/>
                              </m:oMathParaPr>
                              <m:oMath xmlns:m="http://schemas.openxmlformats.org/officeDocument/2006/math">
                                <m:sSub>
                                  <m:sSubPr>
                                    <m:ctrlPr>
                                      <a:rPr lang="zh-CN" sz="1400" b="0" i="1" kern="100">
                                        <a:effectLst/>
                                        <a:latin typeface="Cambria Math" panose="02040503050406030204" pitchFamily="18" charset="0"/>
                                      </a:rPr>
                                    </m:ctrlPr>
                                  </m:sSubPr>
                                  <m:e>
                                    <m:r>
                                      <a:rPr lang="en-US" sz="1400" b="0" kern="100" smtClean="0">
                                        <a:effectLst/>
                                        <a:latin typeface="Cambria Math" panose="02040503050406030204" pitchFamily="18" charset="0"/>
                                      </a:rPr>
                                      <m:t>∆</m:t>
                                    </m:r>
                                  </m:e>
                                  <m:sub>
                                    <m:r>
                                      <a:rPr lang="en-US" sz="1400" b="0" i="1" kern="100" smtClean="0">
                                        <a:effectLst/>
                                        <a:latin typeface="Cambria Math" panose="02040503050406030204" pitchFamily="18" charset="0"/>
                                      </a:rPr>
                                      <m:t>𝑚𝑎𝑥</m:t>
                                    </m:r>
                                  </m:sub>
                                </m:sSub>
                              </m:oMath>
                            </m:oMathPara>
                          </a14:m>
                          <a:endParaRPr lang="zh-CN" sz="1400" b="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000"/>
                            </a:lnSpc>
                            <a:spcAft>
                              <a:spcPts val="0"/>
                            </a:spcAft>
                          </a:pPr>
                          <a:r>
                            <a:rPr lang="en-US" sz="1400" b="0" kern="100" dirty="0">
                              <a:effectLst/>
                              <a:latin typeface="Times New Roman" panose="02020603050405020304" pitchFamily="18" charset="0"/>
                              <a:ea typeface="宋体" panose="02010600030101010101" pitchFamily="2" charset="-122"/>
                              <a:cs typeface="Times New Roman" panose="02020603050405020304" pitchFamily="18" charset="0"/>
                            </a:rPr>
                            <a:t> (mm)</a:t>
                          </a:r>
                          <a:endParaRPr lang="zh-CN" sz="14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14:m>
                            <m:oMathPara xmlns:m="http://schemas.openxmlformats.org/officeDocument/2006/math">
                              <m:oMathParaPr>
                                <m:jc m:val="centerGroup"/>
                              </m:oMathParaPr>
                              <m:oMath xmlns:m="http://schemas.openxmlformats.org/officeDocument/2006/math">
                                <m:sSub>
                                  <m:sSubPr>
                                    <m:ctrlPr>
                                      <a:rPr lang="zh-CN" sz="1400" b="0" i="1" kern="100">
                                        <a:effectLst/>
                                        <a:latin typeface="Cambria Math" panose="02040503050406030204" pitchFamily="18" charset="0"/>
                                      </a:rPr>
                                    </m:ctrlPr>
                                  </m:sSubPr>
                                  <m:e>
                                    <m:r>
                                      <a:rPr lang="en-US" sz="1400" b="0" kern="100" smtClean="0">
                                        <a:effectLst/>
                                        <a:latin typeface="Cambria Math" panose="02040503050406030204" pitchFamily="18" charset="0"/>
                                      </a:rPr>
                                      <m:t>∆</m:t>
                                    </m:r>
                                  </m:e>
                                  <m:sub>
                                    <m:r>
                                      <a:rPr lang="en-US" sz="1400" b="0" i="1" kern="100" smtClean="0">
                                        <a:effectLst/>
                                        <a:latin typeface="Cambria Math" panose="02040503050406030204" pitchFamily="18" charset="0"/>
                                      </a:rPr>
                                      <m:t>𝑢</m:t>
                                    </m:r>
                                  </m:sub>
                                </m:sSub>
                              </m:oMath>
                            </m:oMathPara>
                          </a14:m>
                          <a:endParaRPr lang="zh-CN" sz="1400" b="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000"/>
                            </a:lnSpc>
                            <a:spcAft>
                              <a:spcPts val="0"/>
                            </a:spcAft>
                          </a:pPr>
                          <a:r>
                            <a:rPr lang="en-US" sz="1400" b="0" kern="100" dirty="0">
                              <a:effectLst/>
                              <a:latin typeface="Times New Roman" panose="02020603050405020304" pitchFamily="18" charset="0"/>
                              <a:ea typeface="宋体" panose="02010600030101010101" pitchFamily="2" charset="-122"/>
                              <a:cs typeface="Times New Roman" panose="02020603050405020304" pitchFamily="18" charset="0"/>
                            </a:rPr>
                            <a:t> (mm)</a:t>
                          </a:r>
                          <a:endParaRPr lang="zh-CN" sz="14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14:m>
                            <m:oMathPara xmlns:m="http://schemas.openxmlformats.org/officeDocument/2006/math">
                              <m:oMathParaPr>
                                <m:jc m:val="centerGroup"/>
                              </m:oMathParaPr>
                              <m:oMath xmlns:m="http://schemas.openxmlformats.org/officeDocument/2006/math">
                                <m:f>
                                  <m:fPr>
                                    <m:ctrlPr>
                                      <a:rPr lang="zh-CN" sz="1400" b="0" i="1" kern="100" smtClean="0">
                                        <a:effectLst/>
                                        <a:latin typeface="Cambria Math" panose="02040503050406030204" pitchFamily="18" charset="0"/>
                                      </a:rPr>
                                    </m:ctrlPr>
                                  </m:fPr>
                                  <m:num>
                                    <m:sSub>
                                      <m:sSubPr>
                                        <m:ctrlPr>
                                          <a:rPr lang="zh-CN" sz="1400" b="0" i="1" kern="100">
                                            <a:effectLst/>
                                            <a:latin typeface="Cambria Math" panose="02040503050406030204" pitchFamily="18" charset="0"/>
                                          </a:rPr>
                                        </m:ctrlPr>
                                      </m:sSubPr>
                                      <m:e>
                                        <m:r>
                                          <a:rPr lang="en-US" sz="1400" b="0" i="1" kern="100" smtClean="0">
                                            <a:effectLst/>
                                            <a:latin typeface="Cambria Math" panose="02040503050406030204" pitchFamily="18" charset="0"/>
                                          </a:rPr>
                                          <m:t>𝛥</m:t>
                                        </m:r>
                                      </m:e>
                                      <m:sub>
                                        <m:r>
                                          <a:rPr lang="en-US" sz="1400" b="0" i="1" kern="100" smtClean="0">
                                            <a:effectLst/>
                                            <a:latin typeface="Cambria Math" panose="02040503050406030204" pitchFamily="18" charset="0"/>
                                          </a:rPr>
                                          <m:t>𝑢</m:t>
                                        </m:r>
                                      </m:sub>
                                    </m:sSub>
                                  </m:num>
                                  <m:den>
                                    <m:sSub>
                                      <m:sSubPr>
                                        <m:ctrlPr>
                                          <a:rPr lang="zh-CN" sz="1400" b="0" i="1" kern="100">
                                            <a:effectLst/>
                                            <a:latin typeface="Cambria Math" panose="02040503050406030204" pitchFamily="18" charset="0"/>
                                          </a:rPr>
                                        </m:ctrlPr>
                                      </m:sSubPr>
                                      <m:e>
                                        <m:r>
                                          <a:rPr lang="en-US" sz="1400" b="0" i="1" kern="100" smtClean="0">
                                            <a:effectLst/>
                                            <a:latin typeface="Cambria Math" panose="02040503050406030204" pitchFamily="18" charset="0"/>
                                          </a:rPr>
                                          <m:t>𝛥</m:t>
                                        </m:r>
                                      </m:e>
                                      <m:sub>
                                        <m:r>
                                          <a:rPr lang="en-US" sz="1400" b="0" i="1" kern="100" smtClean="0">
                                            <a:effectLst/>
                                            <a:latin typeface="Cambria Math" panose="02040503050406030204" pitchFamily="18" charset="0"/>
                                          </a:rPr>
                                          <m:t>𝑦</m:t>
                                        </m:r>
                                      </m:sub>
                                    </m:sSub>
                                  </m:den>
                                </m:f>
                              </m:oMath>
                            </m:oMathPara>
                          </a14:m>
                          <a:endParaRPr lang="zh-CN" sz="1400" b="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775304069"/>
                      </a:ext>
                    </a:extLst>
                  </a:tr>
                  <a:tr h="236766">
                    <a:tc rowSpan="2">
                      <a:txBody>
                        <a:bodyPr/>
                        <a:lstStyle/>
                        <a:p>
                          <a:pPr algn="ctr">
                            <a:lnSpc>
                              <a:spcPts val="2000"/>
                            </a:lnSpc>
                            <a:spcAft>
                              <a:spcPts val="0"/>
                            </a:spcAft>
                          </a:pPr>
                          <a:r>
                            <a:rPr lang="en-US" altLang="zh-CN" sz="1400" b="1" kern="100" dirty="0">
                              <a:effectLst/>
                              <a:latin typeface="宋体" panose="02010600030101010101" pitchFamily="2" charset="-122"/>
                              <a:ea typeface="宋体" panose="02010600030101010101" pitchFamily="2" charset="-122"/>
                              <a:cs typeface="Times New Roman" panose="02020603050405020304" pitchFamily="18" charset="0"/>
                            </a:rPr>
                            <a:t>1</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en-US" sz="1400" b="1" kern="100">
                              <a:effectLst/>
                              <a:latin typeface="Times New Roman" panose="02020603050405020304" pitchFamily="18" charset="0"/>
                              <a:ea typeface="宋体" panose="02010600030101010101" pitchFamily="2" charset="-122"/>
                              <a:cs typeface="Times New Roman" panose="02020603050405020304" pitchFamily="18" charset="0"/>
                            </a:rPr>
                            <a:t>5.7 </a:t>
                          </a:r>
                          <a:endParaRPr lang="zh-CN" sz="14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en-US" sz="1400" b="1" kern="100" dirty="0">
                              <a:effectLst/>
                              <a:latin typeface="Times New Roman" panose="02020603050405020304" pitchFamily="18" charset="0"/>
                              <a:ea typeface="宋体" panose="02010600030101010101" pitchFamily="2" charset="-122"/>
                              <a:cs typeface="Times New Roman" panose="02020603050405020304" pitchFamily="18" charset="0"/>
                            </a:rPr>
                            <a:t>24.9 </a:t>
                          </a:r>
                          <a:endParaRPr 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en-US" sz="1400" b="1" kern="100" dirty="0">
                              <a:effectLst/>
                              <a:latin typeface="Times New Roman" panose="02020603050405020304" pitchFamily="18" charset="0"/>
                              <a:ea typeface="宋体" panose="02010600030101010101" pitchFamily="2" charset="-122"/>
                              <a:cs typeface="Times New Roman" panose="02020603050405020304" pitchFamily="18" charset="0"/>
                            </a:rPr>
                            <a:t>27.1 </a:t>
                          </a:r>
                          <a:endParaRPr 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en-US" sz="14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2007051954"/>
                      </a:ext>
                    </a:extLst>
                  </a:tr>
                  <a:tr h="236766">
                    <a:tc vMerge="1">
                      <a:txBody>
                        <a:bodyPr/>
                        <a:lstStyle/>
                        <a:p>
                          <a:endParaRPr lang="zh-CN" altLang="en-US"/>
                        </a:p>
                      </a:txBody>
                      <a:tcPr/>
                    </a:tc>
                    <a:tc>
                      <a:txBody>
                        <a:bodyPr/>
                        <a:lstStyle/>
                        <a:p>
                          <a:pPr algn="ctr">
                            <a:lnSpc>
                              <a:spcPts val="2000"/>
                            </a:lnSpc>
                            <a:spcAft>
                              <a:spcPts val="0"/>
                            </a:spcAft>
                          </a:pPr>
                          <a:r>
                            <a:rPr lang="en-US" sz="1400" b="1" kern="100">
                              <a:effectLst/>
                              <a:latin typeface="Times New Roman" panose="02020603050405020304" pitchFamily="18" charset="0"/>
                              <a:ea typeface="宋体" panose="02010600030101010101" pitchFamily="2" charset="-122"/>
                              <a:cs typeface="Times New Roman" panose="02020603050405020304" pitchFamily="18" charset="0"/>
                            </a:rPr>
                            <a:t>-5.3 </a:t>
                          </a:r>
                          <a:endParaRPr lang="zh-CN" sz="14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en-US" sz="1400" b="1" kern="100" dirty="0">
                              <a:effectLst/>
                              <a:latin typeface="Times New Roman" panose="02020603050405020304" pitchFamily="18" charset="0"/>
                              <a:ea typeface="宋体" panose="02010600030101010101" pitchFamily="2" charset="-122"/>
                              <a:cs typeface="Times New Roman" panose="02020603050405020304" pitchFamily="18" charset="0"/>
                            </a:rPr>
                            <a:t>-15.0 </a:t>
                          </a:r>
                          <a:endParaRPr 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en-US" sz="1400" b="1" kern="100" dirty="0">
                              <a:effectLst/>
                              <a:latin typeface="Times New Roman" panose="02020603050405020304" pitchFamily="18" charset="0"/>
                              <a:ea typeface="宋体" panose="02010600030101010101" pitchFamily="2" charset="-122"/>
                              <a:cs typeface="Times New Roman" panose="02020603050405020304" pitchFamily="18" charset="0"/>
                            </a:rPr>
                            <a:t>-29.0 </a:t>
                          </a:r>
                          <a:endParaRPr 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endParaRPr 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201378576"/>
                      </a:ext>
                    </a:extLst>
                  </a:tr>
                </a:tbl>
              </a:graphicData>
            </a:graphic>
          </p:graphicFrame>
        </mc:Choice>
        <mc:Fallback xmlns="">
          <p:graphicFrame>
            <p:nvGraphicFramePr>
              <p:cNvPr id="27" name="表格 26">
                <a:extLst>
                  <a:ext uri="{FF2B5EF4-FFF2-40B4-BE49-F238E27FC236}">
                    <a16:creationId xmlns:a16="http://schemas.microsoft.com/office/drawing/2014/main" id="{52CFE6AB-9C92-4A22-AA49-34DF1935476C}"/>
                  </a:ext>
                </a:extLst>
              </p:cNvPr>
              <p:cNvGraphicFramePr>
                <a:graphicFrameLocks noGrp="1"/>
              </p:cNvGraphicFramePr>
              <p:nvPr>
                <p:extLst>
                  <p:ext uri="{D42A27DB-BD31-4B8C-83A1-F6EECF244321}">
                    <p14:modId xmlns:p14="http://schemas.microsoft.com/office/powerpoint/2010/main" val="725222927"/>
                  </p:ext>
                </p:extLst>
              </p:nvPr>
            </p:nvGraphicFramePr>
            <p:xfrm>
              <a:off x="1787229" y="3537527"/>
              <a:ext cx="4463110" cy="1196454"/>
            </p:xfrm>
            <a:graphic>
              <a:graphicData uri="http://schemas.openxmlformats.org/drawingml/2006/table">
                <a:tbl>
                  <a:tblPr firstRow="1" firstCol="1" bandRow="1">
                    <a:tableStyleId>{5C22544A-7EE6-4342-B048-85BDC9FD1C3A}</a:tableStyleId>
                  </a:tblPr>
                  <a:tblGrid>
                    <a:gridCol w="892622">
                      <a:extLst>
                        <a:ext uri="{9D8B030D-6E8A-4147-A177-3AD203B41FA5}">
                          <a16:colId xmlns:a16="http://schemas.microsoft.com/office/drawing/2014/main" val="1556128488"/>
                        </a:ext>
                      </a:extLst>
                    </a:gridCol>
                    <a:gridCol w="892622">
                      <a:extLst>
                        <a:ext uri="{9D8B030D-6E8A-4147-A177-3AD203B41FA5}">
                          <a16:colId xmlns:a16="http://schemas.microsoft.com/office/drawing/2014/main" val="463551663"/>
                        </a:ext>
                      </a:extLst>
                    </a:gridCol>
                    <a:gridCol w="892622">
                      <a:extLst>
                        <a:ext uri="{9D8B030D-6E8A-4147-A177-3AD203B41FA5}">
                          <a16:colId xmlns:a16="http://schemas.microsoft.com/office/drawing/2014/main" val="3015757435"/>
                        </a:ext>
                      </a:extLst>
                    </a:gridCol>
                    <a:gridCol w="892622">
                      <a:extLst>
                        <a:ext uri="{9D8B030D-6E8A-4147-A177-3AD203B41FA5}">
                          <a16:colId xmlns:a16="http://schemas.microsoft.com/office/drawing/2014/main" val="241932220"/>
                        </a:ext>
                      </a:extLst>
                    </a:gridCol>
                    <a:gridCol w="892622">
                      <a:extLst>
                        <a:ext uri="{9D8B030D-6E8A-4147-A177-3AD203B41FA5}">
                          <a16:colId xmlns:a16="http://schemas.microsoft.com/office/drawing/2014/main" val="4217465832"/>
                        </a:ext>
                      </a:extLst>
                    </a:gridCol>
                  </a:tblGrid>
                  <a:tr h="236766">
                    <a:tc rowSpan="2">
                      <a:txBody>
                        <a:bodyPr/>
                        <a:lstStyle/>
                        <a:p>
                          <a:pPr algn="ctr">
                            <a:lnSpc>
                              <a:spcPts val="2000"/>
                            </a:lnSpc>
                            <a:spcAft>
                              <a:spcPts val="0"/>
                            </a:spcAft>
                          </a:pPr>
                          <a:r>
                            <a:rPr lang="zh-CN" sz="1400" b="1" kern="100" dirty="0">
                              <a:effectLst/>
                              <a:latin typeface="宋体" panose="02010600030101010101" pitchFamily="2" charset="-122"/>
                              <a:ea typeface="宋体" panose="02010600030101010101" pitchFamily="2" charset="-122"/>
                            </a:rPr>
                            <a:t>试件编号</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zh-CN" sz="1400" b="1" kern="100" dirty="0">
                              <a:solidFill>
                                <a:srgbClr val="C00000"/>
                              </a:solidFill>
                              <a:effectLst/>
                              <a:latin typeface="宋体" panose="02010600030101010101" pitchFamily="2" charset="-122"/>
                              <a:ea typeface="宋体" panose="02010600030101010101" pitchFamily="2" charset="-122"/>
                            </a:rPr>
                            <a:t>屈服</a:t>
                          </a:r>
                          <a:endParaRPr lang="zh-CN" sz="1400" b="1" kern="100" dirty="0">
                            <a:solidFill>
                              <a:srgbClr val="C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zh-CN" sz="1400" b="1" kern="100" dirty="0">
                              <a:solidFill>
                                <a:srgbClr val="C00000"/>
                              </a:solidFill>
                              <a:effectLst/>
                              <a:latin typeface="宋体" panose="02010600030101010101" pitchFamily="2" charset="-122"/>
                              <a:ea typeface="宋体" panose="02010600030101010101" pitchFamily="2" charset="-122"/>
                            </a:rPr>
                            <a:t>峰值</a:t>
                          </a:r>
                          <a:endParaRPr lang="zh-CN" sz="1400" b="1" kern="100" dirty="0">
                            <a:solidFill>
                              <a:srgbClr val="C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zh-CN" sz="1400" b="1" kern="100" dirty="0">
                              <a:solidFill>
                                <a:srgbClr val="C00000"/>
                              </a:solidFill>
                              <a:effectLst/>
                              <a:latin typeface="宋体" panose="02010600030101010101" pitchFamily="2" charset="-122"/>
                              <a:ea typeface="宋体" panose="02010600030101010101" pitchFamily="2" charset="-122"/>
                            </a:rPr>
                            <a:t>极限</a:t>
                          </a:r>
                          <a:endParaRPr lang="zh-CN" sz="1400" b="1" kern="100" dirty="0">
                            <a:solidFill>
                              <a:srgbClr val="C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zh-CN" sz="1400" b="1" kern="100" dirty="0">
                              <a:solidFill>
                                <a:srgbClr val="C00000"/>
                              </a:solidFill>
                              <a:effectLst/>
                              <a:latin typeface="宋体" panose="02010600030101010101" pitchFamily="2" charset="-122"/>
                              <a:ea typeface="宋体" panose="02010600030101010101" pitchFamily="2" charset="-122"/>
                            </a:rPr>
                            <a:t>延性系数</a:t>
                          </a:r>
                          <a:endParaRPr lang="zh-CN" sz="1400" b="1" kern="100" dirty="0">
                            <a:solidFill>
                              <a:srgbClr val="C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421971899"/>
                      </a:ext>
                    </a:extLst>
                  </a:tr>
                  <a:tr h="486156">
                    <a:tc vMerge="1">
                      <a:txBody>
                        <a:bodyPr/>
                        <a:lstStyle/>
                        <a:p>
                          <a:endParaRPr lang="zh-CN" altLang="en-US"/>
                        </a:p>
                      </a:txBody>
                      <a:tcPr/>
                    </a:tc>
                    <a:tc>
                      <a:txBody>
                        <a:bodyPr/>
                        <a:lstStyle/>
                        <a:p>
                          <a:endParaRPr lang="zh-CN"/>
                        </a:p>
                      </a:txBody>
                      <a:tcPr marL="51435" marR="51435" marT="0" marB="0" anchor="ctr">
                        <a:blipFill>
                          <a:blip r:embed="rId4"/>
                          <a:stretch>
                            <a:fillRect l="-101429" t="-57895" r="-304286" b="-121053"/>
                          </a:stretch>
                        </a:blipFill>
                      </a:tcPr>
                    </a:tc>
                    <a:tc>
                      <a:txBody>
                        <a:bodyPr/>
                        <a:lstStyle/>
                        <a:p>
                          <a:endParaRPr lang="zh-CN"/>
                        </a:p>
                      </a:txBody>
                      <a:tcPr marL="51435" marR="51435" marT="0" marB="0" anchor="ctr">
                        <a:blipFill>
                          <a:blip r:embed="rId4"/>
                          <a:stretch>
                            <a:fillRect l="-198592" t="-57895" r="-200000" b="-121053"/>
                          </a:stretch>
                        </a:blipFill>
                      </a:tcPr>
                    </a:tc>
                    <a:tc>
                      <a:txBody>
                        <a:bodyPr/>
                        <a:lstStyle/>
                        <a:p>
                          <a:endParaRPr lang="zh-CN"/>
                        </a:p>
                      </a:txBody>
                      <a:tcPr marL="51435" marR="51435" marT="0" marB="0" anchor="ctr">
                        <a:blipFill>
                          <a:blip r:embed="rId4"/>
                          <a:stretch>
                            <a:fillRect l="-302857" t="-57895" r="-102857" b="-121053"/>
                          </a:stretch>
                        </a:blipFill>
                      </a:tcPr>
                    </a:tc>
                    <a:tc>
                      <a:txBody>
                        <a:bodyPr/>
                        <a:lstStyle/>
                        <a:p>
                          <a:endParaRPr lang="zh-CN"/>
                        </a:p>
                      </a:txBody>
                      <a:tcPr marL="51435" marR="51435" marT="0" marB="0" anchor="ctr">
                        <a:blipFill>
                          <a:blip r:embed="rId4"/>
                          <a:stretch>
                            <a:fillRect l="-397183" t="-57895" r="-1408" b="-121053"/>
                          </a:stretch>
                        </a:blipFill>
                      </a:tcPr>
                    </a:tc>
                    <a:extLst>
                      <a:ext uri="{0D108BD9-81ED-4DB2-BD59-A6C34878D82A}">
                        <a16:rowId xmlns:a16="http://schemas.microsoft.com/office/drawing/2014/main" val="775304069"/>
                      </a:ext>
                    </a:extLst>
                  </a:tr>
                  <a:tr h="236766">
                    <a:tc rowSpan="2">
                      <a:txBody>
                        <a:bodyPr/>
                        <a:lstStyle/>
                        <a:p>
                          <a:pPr algn="ctr">
                            <a:lnSpc>
                              <a:spcPts val="2000"/>
                            </a:lnSpc>
                            <a:spcAft>
                              <a:spcPts val="0"/>
                            </a:spcAft>
                          </a:pPr>
                          <a:r>
                            <a:rPr lang="en-US" altLang="zh-CN" sz="1400" b="1" kern="100" dirty="0">
                              <a:effectLst/>
                              <a:latin typeface="宋体" panose="02010600030101010101" pitchFamily="2" charset="-122"/>
                              <a:ea typeface="宋体" panose="02010600030101010101" pitchFamily="2" charset="-122"/>
                              <a:cs typeface="Times New Roman" panose="02020603050405020304" pitchFamily="18" charset="0"/>
                            </a:rPr>
                            <a:t>1</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en-US" sz="1400" b="1" kern="100">
                              <a:effectLst/>
                              <a:latin typeface="Times New Roman" panose="02020603050405020304" pitchFamily="18" charset="0"/>
                              <a:ea typeface="宋体" panose="02010600030101010101" pitchFamily="2" charset="-122"/>
                              <a:cs typeface="Times New Roman" panose="02020603050405020304" pitchFamily="18" charset="0"/>
                            </a:rPr>
                            <a:t>5.7 </a:t>
                          </a:r>
                          <a:endParaRPr lang="zh-CN" sz="14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en-US" sz="1400" b="1" kern="100" dirty="0">
                              <a:effectLst/>
                              <a:latin typeface="Times New Roman" panose="02020603050405020304" pitchFamily="18" charset="0"/>
                              <a:ea typeface="宋体" panose="02010600030101010101" pitchFamily="2" charset="-122"/>
                              <a:cs typeface="Times New Roman" panose="02020603050405020304" pitchFamily="18" charset="0"/>
                            </a:rPr>
                            <a:t>24.9 </a:t>
                          </a:r>
                          <a:endParaRPr 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en-US" sz="1400" b="1" kern="100" dirty="0">
                              <a:effectLst/>
                              <a:latin typeface="Times New Roman" panose="02020603050405020304" pitchFamily="18" charset="0"/>
                              <a:ea typeface="宋体" panose="02010600030101010101" pitchFamily="2" charset="-122"/>
                              <a:cs typeface="Times New Roman" panose="02020603050405020304" pitchFamily="18" charset="0"/>
                            </a:rPr>
                            <a:t>27.1 </a:t>
                          </a:r>
                          <a:endParaRPr 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en-US" sz="14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2007051954"/>
                      </a:ext>
                    </a:extLst>
                  </a:tr>
                  <a:tr h="236766">
                    <a:tc vMerge="1">
                      <a:txBody>
                        <a:bodyPr/>
                        <a:lstStyle/>
                        <a:p>
                          <a:endParaRPr lang="zh-CN" altLang="en-US"/>
                        </a:p>
                      </a:txBody>
                      <a:tcPr/>
                    </a:tc>
                    <a:tc>
                      <a:txBody>
                        <a:bodyPr/>
                        <a:lstStyle/>
                        <a:p>
                          <a:pPr algn="ctr">
                            <a:lnSpc>
                              <a:spcPts val="2000"/>
                            </a:lnSpc>
                            <a:spcAft>
                              <a:spcPts val="0"/>
                            </a:spcAft>
                          </a:pPr>
                          <a:r>
                            <a:rPr lang="en-US" sz="1400" b="1" kern="100">
                              <a:effectLst/>
                              <a:latin typeface="Times New Roman" panose="02020603050405020304" pitchFamily="18" charset="0"/>
                              <a:ea typeface="宋体" panose="02010600030101010101" pitchFamily="2" charset="-122"/>
                              <a:cs typeface="Times New Roman" panose="02020603050405020304" pitchFamily="18" charset="0"/>
                            </a:rPr>
                            <a:t>-5.3 </a:t>
                          </a:r>
                          <a:endParaRPr lang="zh-CN" sz="1400" b="1"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en-US" sz="1400" b="1" kern="100" dirty="0">
                              <a:effectLst/>
                              <a:latin typeface="Times New Roman" panose="02020603050405020304" pitchFamily="18" charset="0"/>
                              <a:ea typeface="宋体" panose="02010600030101010101" pitchFamily="2" charset="-122"/>
                              <a:cs typeface="Times New Roman" panose="02020603050405020304" pitchFamily="18" charset="0"/>
                            </a:rPr>
                            <a:t>-15.0 </a:t>
                          </a:r>
                          <a:endParaRPr 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r>
                            <a:rPr lang="en-US" sz="1400" b="1" kern="100" dirty="0">
                              <a:effectLst/>
                              <a:latin typeface="Times New Roman" panose="02020603050405020304" pitchFamily="18" charset="0"/>
                              <a:ea typeface="宋体" panose="02010600030101010101" pitchFamily="2" charset="-122"/>
                              <a:cs typeface="Times New Roman" panose="02020603050405020304" pitchFamily="18" charset="0"/>
                            </a:rPr>
                            <a:t>-29.0 </a:t>
                          </a:r>
                          <a:endParaRPr 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algn="ctr">
                            <a:lnSpc>
                              <a:spcPts val="2000"/>
                            </a:lnSpc>
                            <a:spcAft>
                              <a:spcPts val="0"/>
                            </a:spcAft>
                          </a:pPr>
                          <a:endParaRPr 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201378576"/>
                      </a:ext>
                    </a:extLst>
                  </a:tr>
                </a:tbl>
              </a:graphicData>
            </a:graphic>
          </p:graphicFrame>
        </mc:Fallback>
      </mc:AlternateContent>
      <p:sp>
        <p:nvSpPr>
          <p:cNvPr id="6" name="文本框 5">
            <a:extLst>
              <a:ext uri="{FF2B5EF4-FFF2-40B4-BE49-F238E27FC236}">
                <a16:creationId xmlns:a16="http://schemas.microsoft.com/office/drawing/2014/main" id="{747D87C3-C5EF-4511-8507-457B3C4BFBD7}"/>
              </a:ext>
            </a:extLst>
          </p:cNvPr>
          <p:cNvSpPr txBox="1"/>
          <p:nvPr/>
        </p:nvSpPr>
        <p:spPr>
          <a:xfrm>
            <a:off x="5477625" y="4227921"/>
            <a:ext cx="663665" cy="369332"/>
          </a:xfrm>
          <a:prstGeom prst="rect">
            <a:avLst/>
          </a:prstGeom>
          <a:noFill/>
        </p:spPr>
        <p:txBody>
          <a:bodyPr wrap="square" rtlCol="0">
            <a:spAutoFit/>
          </a:bodyPr>
          <a:lstStyle/>
          <a:p>
            <a:r>
              <a:rPr lang="en-US" altLang="zh-CN" b="1" dirty="0">
                <a:solidFill>
                  <a:srgbClr val="FF0000"/>
                </a:solidFill>
              </a:rPr>
              <a:t>4.8</a:t>
            </a:r>
            <a:endParaRPr lang="zh-CN" altLang="en-US" b="1" dirty="0">
              <a:solidFill>
                <a:srgbClr val="FF0000"/>
              </a:solidFill>
            </a:endParaRPr>
          </a:p>
        </p:txBody>
      </p:sp>
      <p:sp>
        <p:nvSpPr>
          <p:cNvPr id="30" name="文本框 29">
            <a:extLst>
              <a:ext uri="{FF2B5EF4-FFF2-40B4-BE49-F238E27FC236}">
                <a16:creationId xmlns:a16="http://schemas.microsoft.com/office/drawing/2014/main" id="{ED173E1C-A47C-488E-B612-89DE937623C5}"/>
              </a:ext>
            </a:extLst>
          </p:cNvPr>
          <p:cNvSpPr txBox="1"/>
          <p:nvPr/>
        </p:nvSpPr>
        <p:spPr>
          <a:xfrm>
            <a:off x="5489024" y="4453105"/>
            <a:ext cx="663665" cy="369332"/>
          </a:xfrm>
          <a:prstGeom prst="rect">
            <a:avLst/>
          </a:prstGeom>
          <a:noFill/>
        </p:spPr>
        <p:txBody>
          <a:bodyPr wrap="square" rtlCol="0">
            <a:spAutoFit/>
          </a:bodyPr>
          <a:lstStyle/>
          <a:p>
            <a:r>
              <a:rPr lang="en-US" altLang="zh-CN" b="1" dirty="0">
                <a:solidFill>
                  <a:srgbClr val="FF0000"/>
                </a:solidFill>
              </a:rPr>
              <a:t>5.5</a:t>
            </a:r>
            <a:endParaRPr lang="zh-CN" altLang="en-US" b="1" dirty="0">
              <a:solidFill>
                <a:srgbClr val="FF0000"/>
              </a:solidFill>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14C32F8-4CAC-3342-B449-25C3889300CC}"/>
                  </a:ext>
                </a:extLst>
              </p:cNvPr>
              <p:cNvSpPr txBox="1"/>
              <p:nvPr/>
            </p:nvSpPr>
            <p:spPr>
              <a:xfrm>
                <a:off x="1854927" y="1510298"/>
                <a:ext cx="775084" cy="5677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panose="02040503050406030204" pitchFamily="18" charset="0"/>
                        </a:rPr>
                        <m:t>𝜇</m:t>
                      </m:r>
                      <m:r>
                        <a:rPr kumimoji="1" lang="en-US" altLang="zh-CN" b="0" i="1" smtClean="0">
                          <a:latin typeface="Cambria Math" panose="02040503050406030204" pitchFamily="18" charset="0"/>
                        </a:rPr>
                        <m:t>=</m:t>
                      </m:r>
                      <m:f>
                        <m:fPr>
                          <m:ctrlPr>
                            <a:rPr kumimoji="1" lang="en-US" altLang="zh-CN" b="0" i="1" smtClean="0">
                              <a:latin typeface="Cambria Math" panose="02040503050406030204" pitchFamily="18" charset="0"/>
                            </a:rPr>
                          </m:ctrlPr>
                        </m:fPr>
                        <m:num>
                          <m:r>
                            <m:rPr>
                              <m:sty m:val="p"/>
                            </m:rPr>
                            <a:rPr kumimoji="1" lang="el-GR" altLang="zh-CN" b="0" i="1" smtClean="0">
                              <a:latin typeface="Cambria Math" panose="02040503050406030204" pitchFamily="18" charset="0"/>
                              <a:ea typeface="Cambria Math" panose="02040503050406030204" pitchFamily="18" charset="0"/>
                            </a:rPr>
                            <m:t>Δ</m:t>
                          </m:r>
                          <m:r>
                            <a:rPr kumimoji="1" lang="en-US" altLang="zh-CN" i="1">
                              <a:latin typeface="Cambria Math" panose="02040503050406030204" pitchFamily="18" charset="0"/>
                              <a:ea typeface="Cambria Math" panose="02040503050406030204" pitchFamily="18" charset="0"/>
                            </a:rPr>
                            <m:t>𝑢</m:t>
                          </m:r>
                        </m:num>
                        <m:den>
                          <m:r>
                            <a:rPr kumimoji="1" lang="en-US" altLang="zh-CN" b="0" i="1" smtClean="0">
                              <a:latin typeface="Cambria Math" panose="02040503050406030204" pitchFamily="18" charset="0"/>
                              <a:ea typeface="Cambria Math" panose="02040503050406030204" pitchFamily="18" charset="0"/>
                            </a:rPr>
                            <m:t>∆</m:t>
                          </m:r>
                          <m:r>
                            <a:rPr kumimoji="1" lang="en-US" altLang="zh-CN" i="1">
                              <a:latin typeface="Cambria Math" panose="02040503050406030204" pitchFamily="18" charset="0"/>
                              <a:ea typeface="Cambria Math" panose="02040503050406030204" pitchFamily="18" charset="0"/>
                            </a:rPr>
                            <m:t>𝑦</m:t>
                          </m:r>
                        </m:den>
                      </m:f>
                    </m:oMath>
                  </m:oMathPara>
                </a14:m>
                <a:endParaRPr kumimoji="1" lang="zh-CN" altLang="en-US" dirty="0"/>
              </a:p>
            </p:txBody>
          </p:sp>
        </mc:Choice>
        <mc:Fallback xmlns="">
          <p:sp>
            <p:nvSpPr>
              <p:cNvPr id="3" name="文本框 2">
                <a:extLst>
                  <a:ext uri="{FF2B5EF4-FFF2-40B4-BE49-F238E27FC236}">
                    <a16:creationId xmlns:a16="http://schemas.microsoft.com/office/drawing/2014/main" id="{514C32F8-4CAC-3342-B449-25C3889300CC}"/>
                  </a:ext>
                </a:extLst>
              </p:cNvPr>
              <p:cNvSpPr txBox="1">
                <a:spLocks noRot="1" noChangeAspect="1" noMove="1" noResize="1" noEditPoints="1" noAdjustHandles="1" noChangeArrowheads="1" noChangeShapeType="1" noTextEdit="1"/>
              </p:cNvSpPr>
              <p:nvPr/>
            </p:nvSpPr>
            <p:spPr>
              <a:xfrm>
                <a:off x="1854927" y="1510298"/>
                <a:ext cx="775084" cy="567720"/>
              </a:xfrm>
              <a:prstGeom prst="rect">
                <a:avLst/>
              </a:prstGeom>
              <a:blipFill>
                <a:blip r:embed="rId5"/>
                <a:stretch>
                  <a:fillRect l="-4839" t="-4348" r="-4839" b="-108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7AC755FD-AC71-7945-9203-266288FAB952}"/>
                  </a:ext>
                </a:extLst>
              </p:cNvPr>
              <p:cNvSpPr/>
              <p:nvPr/>
            </p:nvSpPr>
            <p:spPr>
              <a:xfrm>
                <a:off x="1563649" y="2193887"/>
                <a:ext cx="4572000" cy="948849"/>
              </a:xfrm>
              <a:prstGeom prst="rect">
                <a:avLst/>
              </a:prstGeom>
            </p:spPr>
            <p:txBody>
              <a:bodyPr>
                <a:spAutoFit/>
              </a:bodyPr>
              <a:lstStyle/>
              <a:p>
                <a:pPr algn="just">
                  <a:spcAft>
                    <a:spcPts val="0"/>
                  </a:spcAft>
                </a:pPr>
                <a14:m>
                  <m:oMath xmlns:m="http://schemas.openxmlformats.org/officeDocument/2006/math">
                    <m:r>
                      <a:rPr lang="en-US" altLang="zh-CN" b="0" i="1" kern="100">
                        <a:latin typeface="Cambria Math" panose="02040503050406030204" pitchFamily="18" charset="0"/>
                        <a:ea typeface="+mn-ea"/>
                        <a:cs typeface="Times New Roman" panose="02020603050405020304" pitchFamily="18" charset="0"/>
                      </a:rPr>
                      <m:t>𝜇</m:t>
                    </m:r>
                  </m:oMath>
                </a14:m>
                <a:r>
                  <a:rPr lang="zh-CN" altLang="zh-CN" kern="100" dirty="0">
                    <a:latin typeface="+mn-ea"/>
                    <a:ea typeface="+mn-ea"/>
                    <a:cs typeface="Times New Roman" panose="02020603050405020304" pitchFamily="18" charset="0"/>
                  </a:rPr>
                  <a:t>：试验结构构件的延性系数；</a:t>
                </a:r>
                <a:endParaRPr lang="zh-CN" altLang="zh-CN" sz="1800" kern="100" dirty="0">
                  <a:effectLst/>
                  <a:latin typeface="+mn-ea"/>
                  <a:ea typeface="+mn-ea"/>
                  <a:cs typeface="Times New Roman" panose="02020603050405020304" pitchFamily="18" charset="0"/>
                </a:endParaRPr>
              </a:p>
              <a:p>
                <a:pPr algn="just">
                  <a:spcAft>
                    <a:spcPts val="0"/>
                  </a:spcAft>
                </a:pPr>
                <a14:m>
                  <m:oMath xmlns:m="http://schemas.openxmlformats.org/officeDocument/2006/math">
                    <m:sSub>
                      <m:sSubPr>
                        <m:ctrlPr>
                          <a:rPr lang="zh-CN" altLang="zh-CN" sz="1800" i="1" kern="100">
                            <a:effectLst/>
                            <a:latin typeface="Cambria Math" panose="02040503050406030204" pitchFamily="18" charset="0"/>
                            <a:ea typeface="+mn-ea"/>
                            <a:cs typeface="Times New Roman" panose="02020603050405020304" pitchFamily="18" charset="0"/>
                          </a:rPr>
                        </m:ctrlPr>
                      </m:sSubPr>
                      <m:e>
                        <m:r>
                          <a:rPr lang="en-US" altLang="zh-CN" b="0" i="1" kern="100">
                            <a:latin typeface="Cambria Math" panose="02040503050406030204" pitchFamily="18" charset="0"/>
                            <a:ea typeface="+mn-ea"/>
                            <a:cs typeface="Times New Roman" panose="02020603050405020304" pitchFamily="18" charset="0"/>
                          </a:rPr>
                          <m:t>∆</m:t>
                        </m:r>
                      </m:e>
                      <m:sub>
                        <m:r>
                          <a:rPr lang="en-US" altLang="zh-CN" b="0" i="1" kern="100">
                            <a:latin typeface="Cambria Math" panose="02040503050406030204" pitchFamily="18" charset="0"/>
                            <a:ea typeface="+mn-ea"/>
                            <a:cs typeface="Times New Roman" panose="02020603050405020304" pitchFamily="18" charset="0"/>
                          </a:rPr>
                          <m:t>𝑢</m:t>
                        </m:r>
                      </m:sub>
                    </m:sSub>
                  </m:oMath>
                </a14:m>
                <a:r>
                  <a:rPr lang="zh-CN" altLang="zh-CN" kern="100" dirty="0">
                    <a:latin typeface="+mn-ea"/>
                    <a:ea typeface="+mn-ea"/>
                    <a:cs typeface="Times New Roman" panose="02020603050405020304" pitchFamily="18" charset="0"/>
                  </a:rPr>
                  <a:t>：在荷载下降段相应于破坏荷载的变形；</a:t>
                </a:r>
                <a:endParaRPr lang="zh-CN" altLang="zh-CN" sz="1800" kern="100" dirty="0">
                  <a:effectLst/>
                  <a:latin typeface="+mn-ea"/>
                  <a:ea typeface="+mn-ea"/>
                  <a:cs typeface="Times New Roman" panose="02020603050405020304" pitchFamily="18" charset="0"/>
                </a:endParaRPr>
              </a:p>
              <a:p>
                <a:pPr algn="just">
                  <a:spcAft>
                    <a:spcPts val="0"/>
                  </a:spcAft>
                </a:pPr>
                <a14:m>
                  <m:oMath xmlns:m="http://schemas.openxmlformats.org/officeDocument/2006/math">
                    <m:sSub>
                      <m:sSubPr>
                        <m:ctrlPr>
                          <a:rPr lang="zh-CN" altLang="zh-CN" sz="1800" i="1" kern="100">
                            <a:effectLst/>
                            <a:latin typeface="Cambria Math" panose="02040503050406030204" pitchFamily="18" charset="0"/>
                            <a:ea typeface="+mn-ea"/>
                            <a:cs typeface="Times New Roman" panose="02020603050405020304" pitchFamily="18" charset="0"/>
                          </a:rPr>
                        </m:ctrlPr>
                      </m:sSubPr>
                      <m:e>
                        <m:r>
                          <a:rPr lang="en-US" altLang="zh-CN" b="0" i="1" kern="100">
                            <a:latin typeface="Cambria Math" panose="02040503050406030204" pitchFamily="18" charset="0"/>
                            <a:ea typeface="+mn-ea"/>
                            <a:cs typeface="Times New Roman" panose="02020603050405020304" pitchFamily="18" charset="0"/>
                          </a:rPr>
                          <m:t>∆</m:t>
                        </m:r>
                      </m:e>
                      <m:sub>
                        <m:r>
                          <a:rPr lang="en-US" altLang="zh-CN" b="0" i="1" kern="100">
                            <a:latin typeface="Cambria Math" panose="02040503050406030204" pitchFamily="18" charset="0"/>
                            <a:ea typeface="+mn-ea"/>
                            <a:cs typeface="Times New Roman" panose="02020603050405020304" pitchFamily="18" charset="0"/>
                          </a:rPr>
                          <m:t>𝑦</m:t>
                        </m:r>
                      </m:sub>
                    </m:sSub>
                  </m:oMath>
                </a14:m>
                <a:r>
                  <a:rPr lang="zh-CN" altLang="zh-CN" kern="100" dirty="0">
                    <a:latin typeface="+mn-ea"/>
                    <a:ea typeface="+mn-ea"/>
                    <a:cs typeface="Times New Roman" panose="02020603050405020304" pitchFamily="18" charset="0"/>
                  </a:rPr>
                  <a:t>：相应于屈服荷载的变形。</a:t>
                </a:r>
                <a:endParaRPr lang="zh-CN" altLang="zh-CN" sz="1800" kern="100" dirty="0">
                  <a:effectLst/>
                  <a:latin typeface="+mn-ea"/>
                  <a:ea typeface="+mn-ea"/>
                  <a:cs typeface="Times New Roman" panose="02020603050405020304" pitchFamily="18" charset="0"/>
                </a:endParaRPr>
              </a:p>
            </p:txBody>
          </p:sp>
        </mc:Choice>
        <mc:Fallback xmlns="">
          <p:sp>
            <p:nvSpPr>
              <p:cNvPr id="4" name="矩形 3">
                <a:extLst>
                  <a:ext uri="{FF2B5EF4-FFF2-40B4-BE49-F238E27FC236}">
                    <a16:creationId xmlns:a16="http://schemas.microsoft.com/office/drawing/2014/main" id="{7AC755FD-AC71-7945-9203-266288FAB952}"/>
                  </a:ext>
                </a:extLst>
              </p:cNvPr>
              <p:cNvSpPr>
                <a:spLocks noRot="1" noChangeAspect="1" noMove="1" noResize="1" noEditPoints="1" noAdjustHandles="1" noChangeArrowheads="1" noChangeShapeType="1" noTextEdit="1"/>
              </p:cNvSpPr>
              <p:nvPr/>
            </p:nvSpPr>
            <p:spPr>
              <a:xfrm>
                <a:off x="1563649" y="2193887"/>
                <a:ext cx="4572000" cy="948849"/>
              </a:xfrm>
              <a:prstGeom prst="rect">
                <a:avLst/>
              </a:prstGeom>
              <a:blipFill>
                <a:blip r:embed="rId6"/>
                <a:stretch>
                  <a:fillRect t="-2667" r="-277" b="-5333"/>
                </a:stretch>
              </a:blipFill>
            </p:spPr>
            <p:txBody>
              <a:bodyPr/>
              <a:lstStyle/>
              <a:p>
                <a:r>
                  <a:rPr lang="zh-CN" altLang="en-US">
                    <a:noFill/>
                  </a:rPr>
                  <a:t> </a:t>
                </a:r>
              </a:p>
            </p:txBody>
          </p:sp>
        </mc:Fallback>
      </mc:AlternateContent>
      <p:sp>
        <p:nvSpPr>
          <p:cNvPr id="28" name="标题 1">
            <a:extLst>
              <a:ext uri="{FF2B5EF4-FFF2-40B4-BE49-F238E27FC236}">
                <a16:creationId xmlns:a16="http://schemas.microsoft.com/office/drawing/2014/main" id="{372171FE-77C1-8C4E-9AE8-332C2E750E71}"/>
              </a:ext>
            </a:extLst>
          </p:cNvPr>
          <p:cNvSpPr txBox="1">
            <a:spLocks/>
          </p:cNvSpPr>
          <p:nvPr/>
        </p:nvSpPr>
        <p:spPr bwMode="auto">
          <a:xfrm>
            <a:off x="701742" y="96585"/>
            <a:ext cx="601146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Myriad Web" pitchFamily="34" charset="0"/>
              </a:defRPr>
            </a:lvl2pPr>
            <a:lvl3pPr algn="l" rtl="0" eaLnBrk="0" fontAlgn="base" hangingPunct="0">
              <a:spcBef>
                <a:spcPct val="0"/>
              </a:spcBef>
              <a:spcAft>
                <a:spcPct val="0"/>
              </a:spcAft>
              <a:defRPr sz="4000" i="1">
                <a:solidFill>
                  <a:schemeClr val="tx2"/>
                </a:solidFill>
                <a:latin typeface="Myriad Web" pitchFamily="34" charset="0"/>
              </a:defRPr>
            </a:lvl3pPr>
            <a:lvl4pPr algn="l" rtl="0" eaLnBrk="0" fontAlgn="base" hangingPunct="0">
              <a:spcBef>
                <a:spcPct val="0"/>
              </a:spcBef>
              <a:spcAft>
                <a:spcPct val="0"/>
              </a:spcAft>
              <a:defRPr sz="4000" i="1">
                <a:solidFill>
                  <a:schemeClr val="tx2"/>
                </a:solidFill>
                <a:latin typeface="Myriad Web" pitchFamily="34" charset="0"/>
              </a:defRPr>
            </a:lvl4pPr>
            <a:lvl5pPr algn="l" rtl="0" eaLnBrk="0" fontAlgn="base" hangingPunct="0">
              <a:spcBef>
                <a:spcPct val="0"/>
              </a:spcBef>
              <a:spcAft>
                <a:spcPct val="0"/>
              </a:spcAft>
              <a:defRPr sz="4000" i="1">
                <a:solidFill>
                  <a:schemeClr val="tx2"/>
                </a:solidFill>
                <a:latin typeface="Myriad Web" pitchFamily="34" charset="0"/>
              </a:defRPr>
            </a:lvl5pPr>
            <a:lvl6pPr marL="457200" algn="l" rtl="0" fontAlgn="base">
              <a:spcBef>
                <a:spcPct val="0"/>
              </a:spcBef>
              <a:spcAft>
                <a:spcPct val="0"/>
              </a:spcAft>
              <a:defRPr sz="4000" i="1">
                <a:solidFill>
                  <a:schemeClr val="tx2"/>
                </a:solidFill>
                <a:latin typeface="Myriad Web" pitchFamily="34" charset="0"/>
              </a:defRPr>
            </a:lvl6pPr>
            <a:lvl7pPr marL="914400" algn="l" rtl="0" fontAlgn="base">
              <a:spcBef>
                <a:spcPct val="0"/>
              </a:spcBef>
              <a:spcAft>
                <a:spcPct val="0"/>
              </a:spcAft>
              <a:defRPr sz="4000" i="1">
                <a:solidFill>
                  <a:schemeClr val="tx2"/>
                </a:solidFill>
                <a:latin typeface="Myriad Web" pitchFamily="34" charset="0"/>
              </a:defRPr>
            </a:lvl7pPr>
            <a:lvl8pPr marL="1371600" algn="l" rtl="0" fontAlgn="base">
              <a:spcBef>
                <a:spcPct val="0"/>
              </a:spcBef>
              <a:spcAft>
                <a:spcPct val="0"/>
              </a:spcAft>
              <a:defRPr sz="4000" i="1">
                <a:solidFill>
                  <a:schemeClr val="tx2"/>
                </a:solidFill>
                <a:latin typeface="Myriad Web" pitchFamily="34" charset="0"/>
              </a:defRPr>
            </a:lvl8pPr>
            <a:lvl9pPr marL="1828800" algn="l" rtl="0" fontAlgn="base">
              <a:spcBef>
                <a:spcPct val="0"/>
              </a:spcBef>
              <a:spcAft>
                <a:spcPct val="0"/>
              </a:spcAft>
              <a:defRPr sz="4000" i="1">
                <a:solidFill>
                  <a:schemeClr val="tx2"/>
                </a:solidFill>
                <a:latin typeface="Myriad Web" pitchFamily="34" charset="0"/>
              </a:defRPr>
            </a:lvl9pPr>
          </a:lstStyle>
          <a:p>
            <a:r>
              <a:rPr lang="zh-CN" altLang="en-US" sz="2800" b="1" i="0" dirty="0">
                <a:solidFill>
                  <a:schemeClr val="tx1"/>
                </a:solidFill>
                <a:latin typeface="+mn-lt"/>
                <a:ea typeface="+mn-ea"/>
                <a:cs typeface="+mn-cs"/>
                <a:sym typeface="Arial" panose="020B0604020202020204" pitchFamily="34" charset="0"/>
              </a:rPr>
              <a:t>拟静力试验</a:t>
            </a:r>
          </a:p>
        </p:txBody>
      </p:sp>
    </p:spTree>
    <p:extLst>
      <p:ext uri="{BB962C8B-B14F-4D97-AF65-F5344CB8AC3E}">
        <p14:creationId xmlns:p14="http://schemas.microsoft.com/office/powerpoint/2010/main" val="362299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FFFF408-98D7-4BC9-8D79-48B0542FE489}"/>
              </a:ext>
            </a:extLst>
          </p:cNvPr>
          <p:cNvSpPr txBox="1"/>
          <p:nvPr/>
        </p:nvSpPr>
        <p:spPr>
          <a:xfrm>
            <a:off x="1532706" y="857372"/>
            <a:ext cx="2158166" cy="369332"/>
          </a:xfrm>
          <a:prstGeom prst="rect">
            <a:avLst/>
          </a:prstGeom>
          <a:noFill/>
        </p:spPr>
        <p:txBody>
          <a:bodyPr wrap="square" rtlCol="0">
            <a:spAutoFit/>
          </a:bodyPr>
          <a:lstStyle/>
          <a:p>
            <a:pPr marL="257175" indent="-257175">
              <a:buFont typeface="Wingdings" panose="05000000000000000000" pitchFamily="2" charset="2"/>
              <a:buChar char="ü"/>
            </a:pPr>
            <a:r>
              <a:rPr lang="zh-CN" altLang="en-US" b="1" dirty="0">
                <a:solidFill>
                  <a:srgbClr val="FF0000"/>
                </a:solidFill>
                <a:latin typeface="+mn-ea"/>
                <a:ea typeface="+mn-ea"/>
              </a:rPr>
              <a:t>刚度退化率</a:t>
            </a:r>
          </a:p>
        </p:txBody>
      </p:sp>
      <p:grpSp>
        <p:nvGrpSpPr>
          <p:cNvPr id="132" name="组合 42">
            <a:extLst>
              <a:ext uri="{FF2B5EF4-FFF2-40B4-BE49-F238E27FC236}">
                <a16:creationId xmlns:a16="http://schemas.microsoft.com/office/drawing/2014/main" id="{9D61D929-9E78-49D7-AFBC-039B2A90D904}"/>
              </a:ext>
            </a:extLst>
          </p:cNvPr>
          <p:cNvGrpSpPr/>
          <p:nvPr/>
        </p:nvGrpSpPr>
        <p:grpSpPr>
          <a:xfrm>
            <a:off x="104546" y="1095758"/>
            <a:ext cx="1377683" cy="3452811"/>
            <a:chOff x="-238074" y="1940566"/>
            <a:chExt cx="1836911" cy="4603748"/>
          </a:xfrm>
        </p:grpSpPr>
        <p:sp>
          <p:nvSpPr>
            <p:cNvPr id="137" name="圆角矩形 49">
              <a:extLst>
                <a:ext uri="{FF2B5EF4-FFF2-40B4-BE49-F238E27FC236}">
                  <a16:creationId xmlns:a16="http://schemas.microsoft.com/office/drawing/2014/main" id="{4FFD54BB-5965-4FFD-9E51-0A52563B2B87}"/>
                </a:ext>
              </a:extLst>
            </p:cNvPr>
            <p:cNvSpPr/>
            <p:nvPr/>
          </p:nvSpPr>
          <p:spPr bwMode="auto">
            <a:xfrm>
              <a:off x="82486" y="4485293"/>
              <a:ext cx="1432210" cy="787731"/>
            </a:xfrm>
            <a:prstGeom prst="roundRect">
              <a:avLst>
                <a:gd name="adj" fmla="val 0"/>
              </a:avLst>
            </a:prstGeom>
            <a:gradFill flip="none" rotWithShape="1">
              <a:gsLst>
                <a:gs pos="0">
                  <a:srgbClr val="FFFFFF">
                    <a:lumMod val="95000"/>
                    <a:shade val="30000"/>
                    <a:satMod val="115000"/>
                    <a:alpha val="61000"/>
                  </a:srgbClr>
                </a:gs>
                <a:gs pos="50000">
                  <a:srgbClr val="FFFFFF">
                    <a:lumMod val="95000"/>
                    <a:shade val="67500"/>
                    <a:satMod val="115000"/>
                    <a:alpha val="52000"/>
                  </a:srgbClr>
                </a:gs>
                <a:gs pos="100000">
                  <a:srgbClr val="FFFFFF">
                    <a:lumMod val="95000"/>
                    <a:shade val="100000"/>
                    <a:satMod val="115000"/>
                    <a:alpha val="0"/>
                  </a:srgbClr>
                </a:gs>
              </a:gsLst>
              <a:lin ang="10800000" scaled="1"/>
              <a:tileRect/>
            </a:gradFill>
            <a:ln w="25400" cap="flat" cmpd="sng" algn="ctr">
              <a:noFill/>
              <a:prstDash val="solid"/>
            </a:ln>
            <a:effectLst/>
            <a:scene3d>
              <a:camera prst="orthographicFront"/>
              <a:lightRig rig="threePt" dir="t"/>
            </a:scene3d>
            <a:sp3d>
              <a:bevelT/>
            </a:sp3d>
          </p:spPr>
          <p:txBody>
            <a:bodyPr anchor="ctr"/>
            <a:lstStyle>
              <a:defPPr>
                <a:defRPr lang="en-U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endParaRPr lang="zh-CN" altLang="zh-CN" sz="1500" b="0">
                <a:solidFill>
                  <a:srgbClr val="000000"/>
                </a:solidFill>
                <a:latin typeface="Arial" pitchFamily="34" charset="0"/>
              </a:endParaRPr>
            </a:p>
          </p:txBody>
        </p:sp>
        <p:sp>
          <p:nvSpPr>
            <p:cNvPr id="133" name="TextBox 34">
              <a:extLst>
                <a:ext uri="{FF2B5EF4-FFF2-40B4-BE49-F238E27FC236}">
                  <a16:creationId xmlns:a16="http://schemas.microsoft.com/office/drawing/2014/main" id="{0E0E347F-E270-4EAB-AC58-857A263CDC5B}"/>
                </a:ext>
              </a:extLst>
            </p:cNvPr>
            <p:cNvSpPr txBox="1"/>
            <p:nvPr/>
          </p:nvSpPr>
          <p:spPr bwMode="auto">
            <a:xfrm>
              <a:off x="-238074" y="3070414"/>
              <a:ext cx="1836911" cy="4089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量测方案</a:t>
              </a:r>
            </a:p>
          </p:txBody>
        </p:sp>
        <p:sp>
          <p:nvSpPr>
            <p:cNvPr id="134" name="TextBox 35">
              <a:extLst>
                <a:ext uri="{FF2B5EF4-FFF2-40B4-BE49-F238E27FC236}">
                  <a16:creationId xmlns:a16="http://schemas.microsoft.com/office/drawing/2014/main" id="{3F5FAEEF-A53F-4541-B00B-1AB21ED5A832}"/>
                </a:ext>
              </a:extLst>
            </p:cNvPr>
            <p:cNvSpPr txBox="1"/>
            <p:nvPr/>
          </p:nvSpPr>
          <p:spPr bwMode="auto">
            <a:xfrm>
              <a:off x="-157163" y="4497354"/>
              <a:ext cx="1600202"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135" name="直接连接符 134">
              <a:extLst>
                <a:ext uri="{FF2B5EF4-FFF2-40B4-BE49-F238E27FC236}">
                  <a16:creationId xmlns:a16="http://schemas.microsoft.com/office/drawing/2014/main" id="{57FB0105-EF99-4F59-B63E-40F62C1A763D}"/>
                </a:ext>
              </a:extLst>
            </p:cNvPr>
            <p:cNvCxnSpPr/>
            <p:nvPr/>
          </p:nvCxnSpPr>
          <p:spPr bwMode="auto">
            <a:xfrm>
              <a:off x="1526874" y="1940566"/>
              <a:ext cx="16479" cy="4603748"/>
            </a:xfrm>
            <a:prstGeom prst="line">
              <a:avLst/>
            </a:prstGeom>
            <a:noFill/>
            <a:ln w="19050" cap="flat" cmpd="sng" algn="ctr">
              <a:gradFill flip="none" rotWithShape="1">
                <a:gsLst>
                  <a:gs pos="100000">
                    <a:srgbClr val="FFFFFF">
                      <a:lumMod val="85000"/>
                      <a:alpha val="14000"/>
                    </a:srgbClr>
                  </a:gs>
                  <a:gs pos="50000">
                    <a:srgbClr val="FFFFFF">
                      <a:lumMod val="65000"/>
                    </a:srgbClr>
                  </a:gs>
                  <a:gs pos="100000">
                    <a:srgbClr val="000000">
                      <a:lumMod val="50000"/>
                      <a:lumOff val="50000"/>
                    </a:srgbClr>
                  </a:gs>
                </a:gsLst>
                <a:lin ang="0" scaled="1"/>
                <a:tileRect/>
              </a:gradFill>
              <a:prstDash val="solid"/>
              <a:tailEnd type="none"/>
            </a:ln>
            <a:effectLst/>
          </p:spPr>
        </p:cxnSp>
        <p:cxnSp>
          <p:nvCxnSpPr>
            <p:cNvPr id="136" name="直接连接符 135">
              <a:extLst>
                <a:ext uri="{FF2B5EF4-FFF2-40B4-BE49-F238E27FC236}">
                  <a16:creationId xmlns:a16="http://schemas.microsoft.com/office/drawing/2014/main" id="{817225B1-24CC-48AF-875B-EAAFFF2D0958}"/>
                </a:ext>
              </a:extLst>
            </p:cNvPr>
            <p:cNvCxnSpPr/>
            <p:nvPr/>
          </p:nvCxnSpPr>
          <p:spPr bwMode="auto">
            <a:xfrm rot="10800000">
              <a:off x="439174" y="2882323"/>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8" name="直接连接符 137">
              <a:extLst>
                <a:ext uri="{FF2B5EF4-FFF2-40B4-BE49-F238E27FC236}">
                  <a16:creationId xmlns:a16="http://schemas.microsoft.com/office/drawing/2014/main" id="{F2C500D4-267E-4C0A-BC39-4F02D6BF55F3}"/>
                </a:ext>
              </a:extLst>
            </p:cNvPr>
            <p:cNvCxnSpPr/>
            <p:nvPr/>
          </p:nvCxnSpPr>
          <p:spPr bwMode="auto">
            <a:xfrm rot="10800000">
              <a:off x="433382" y="3676830"/>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9" name="直接连接符 138">
              <a:extLst>
                <a:ext uri="{FF2B5EF4-FFF2-40B4-BE49-F238E27FC236}">
                  <a16:creationId xmlns:a16="http://schemas.microsoft.com/office/drawing/2014/main" id="{408B7FD2-B4C6-4247-B654-36C9A1CF4ED8}"/>
                </a:ext>
              </a:extLst>
            </p:cNvPr>
            <p:cNvCxnSpPr/>
            <p:nvPr/>
          </p:nvCxnSpPr>
          <p:spPr bwMode="auto">
            <a:xfrm rot="10800000">
              <a:off x="430417" y="447889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0" name="直接连接符 139">
              <a:extLst>
                <a:ext uri="{FF2B5EF4-FFF2-40B4-BE49-F238E27FC236}">
                  <a16:creationId xmlns:a16="http://schemas.microsoft.com/office/drawing/2014/main" id="{3C0CD213-5AEF-412D-9D88-5075263528FE}"/>
                </a:ext>
              </a:extLst>
            </p:cNvPr>
            <p:cNvCxnSpPr/>
            <p:nvPr/>
          </p:nvCxnSpPr>
          <p:spPr bwMode="auto">
            <a:xfrm rot="10800000">
              <a:off x="433382" y="448160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1" name="直接连接符 140">
              <a:extLst>
                <a:ext uri="{FF2B5EF4-FFF2-40B4-BE49-F238E27FC236}">
                  <a16:creationId xmlns:a16="http://schemas.microsoft.com/office/drawing/2014/main" id="{E7D61BCD-6599-4B54-9A69-73994C063E8D}"/>
                </a:ext>
              </a:extLst>
            </p:cNvPr>
            <p:cNvCxnSpPr/>
            <p:nvPr/>
          </p:nvCxnSpPr>
          <p:spPr bwMode="auto">
            <a:xfrm rot="10800000">
              <a:off x="430417" y="5283678"/>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42" name="TextBox 34">
              <a:extLst>
                <a:ext uri="{FF2B5EF4-FFF2-40B4-BE49-F238E27FC236}">
                  <a16:creationId xmlns:a16="http://schemas.microsoft.com/office/drawing/2014/main" id="{CC4CE5C1-5B3D-46A5-BDCA-82DDD124269B}"/>
                </a:ext>
              </a:extLst>
            </p:cNvPr>
            <p:cNvSpPr txBox="1"/>
            <p:nvPr/>
          </p:nvSpPr>
          <p:spPr bwMode="auto">
            <a:xfrm>
              <a:off x="-122433" y="2187514"/>
              <a:ext cx="1694036" cy="7166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加载制度</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与方案</a:t>
              </a:r>
            </a:p>
          </p:txBody>
        </p:sp>
      </p:grpSp>
      <p:sp>
        <p:nvSpPr>
          <p:cNvPr id="143" name="TextBox 34">
            <a:extLst>
              <a:ext uri="{FF2B5EF4-FFF2-40B4-BE49-F238E27FC236}">
                <a16:creationId xmlns:a16="http://schemas.microsoft.com/office/drawing/2014/main" id="{E45383A4-2558-4CBC-BCF9-06707C7D8BC0}"/>
              </a:ext>
            </a:extLst>
          </p:cNvPr>
          <p:cNvSpPr txBox="1"/>
          <p:nvPr/>
        </p:nvSpPr>
        <p:spPr bwMode="auto">
          <a:xfrm>
            <a:off x="104545" y="2554144"/>
            <a:ext cx="1377683"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加载观测过程</a:t>
            </a:r>
          </a:p>
        </p:txBody>
      </p:sp>
      <p:sp>
        <p:nvSpPr>
          <p:cNvPr id="144" name="TextBox 35">
            <a:extLst>
              <a:ext uri="{FF2B5EF4-FFF2-40B4-BE49-F238E27FC236}">
                <a16:creationId xmlns:a16="http://schemas.microsoft.com/office/drawing/2014/main" id="{9BC25830-8F95-430A-B056-568741B31439}"/>
              </a:ext>
            </a:extLst>
          </p:cNvPr>
          <p:cNvSpPr txBox="1"/>
          <p:nvPr/>
        </p:nvSpPr>
        <p:spPr bwMode="auto">
          <a:xfrm>
            <a:off x="165229" y="2653691"/>
            <a:ext cx="1200151" cy="3231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5" name="TextBox 33">
            <a:extLst>
              <a:ext uri="{FF2B5EF4-FFF2-40B4-BE49-F238E27FC236}">
                <a16:creationId xmlns:a16="http://schemas.microsoft.com/office/drawing/2014/main" id="{CEFD66CE-2002-436C-ADE1-814ADE75FC50}"/>
              </a:ext>
            </a:extLst>
          </p:cNvPr>
          <p:cNvSpPr txBox="1"/>
          <p:nvPr/>
        </p:nvSpPr>
        <p:spPr bwMode="auto">
          <a:xfrm>
            <a:off x="283101" y="3199475"/>
            <a:ext cx="1200512"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结果分析</a:t>
            </a:r>
            <a:endParaRPr lang="en-US" altLang="zh-CN"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6" name="矩形 5">
            <a:extLst>
              <a:ext uri="{FF2B5EF4-FFF2-40B4-BE49-F238E27FC236}">
                <a16:creationId xmlns:a16="http://schemas.microsoft.com/office/drawing/2014/main" id="{B7D7D136-D189-49D5-A216-6467BF6BEC1D}"/>
              </a:ext>
            </a:extLst>
          </p:cNvPr>
          <p:cNvSpPr/>
          <p:nvPr/>
        </p:nvSpPr>
        <p:spPr>
          <a:xfrm>
            <a:off x="1553541" y="1428542"/>
            <a:ext cx="6313900" cy="323165"/>
          </a:xfrm>
          <a:prstGeom prst="rect">
            <a:avLst/>
          </a:prstGeom>
        </p:spPr>
        <p:txBody>
          <a:bodyPr wrap="square">
            <a:spAutoFit/>
          </a:bodyPr>
          <a:lstStyle/>
          <a:p>
            <a:r>
              <a:rPr lang="zh-CN" altLang="en-US" sz="1500" b="1" dirty="0">
                <a:solidFill>
                  <a:srgbClr val="00B0F0"/>
                </a:solidFill>
                <a:latin typeface="+mn-ea"/>
                <a:ea typeface="+mn-ea"/>
              </a:rPr>
              <a:t>构件抗力随反复加载次数增加而降低的指标包含强度退化和刚度退化。</a:t>
            </a:r>
            <a:endParaRPr lang="en-US" altLang="zh-CN" sz="1500" b="1" dirty="0">
              <a:solidFill>
                <a:srgbClr val="00B0F0"/>
              </a:solidFill>
              <a:latin typeface="+mn-ea"/>
              <a:ea typeface="+mn-ea"/>
            </a:endParaRP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5CCC84A2-A644-4417-A2CF-8C2DA6F41D27}"/>
                  </a:ext>
                </a:extLst>
              </p:cNvPr>
              <p:cNvSpPr/>
              <p:nvPr/>
            </p:nvSpPr>
            <p:spPr>
              <a:xfrm>
                <a:off x="1524681" y="1943144"/>
                <a:ext cx="5403301" cy="2303131"/>
              </a:xfrm>
              <a:prstGeom prst="rect">
                <a:avLst/>
              </a:prstGeom>
            </p:spPr>
            <p:txBody>
              <a:bodyPr wrap="square">
                <a:spAutoFit/>
              </a:bodyPr>
              <a:lstStyle/>
              <a:p>
                <a:pPr algn="just">
                  <a:spcAft>
                    <a:spcPts val="0"/>
                  </a:spcAft>
                </a:pPr>
                <a:r>
                  <a:rPr lang="en-US" altLang="zh-CN" kern="100" dirty="0">
                    <a:latin typeface="+mn-ea"/>
                    <a:ea typeface="+mn-ea"/>
                    <a:cs typeface="Times New Roman" panose="02020603050405020304" pitchFamily="18" charset="0"/>
                  </a:rPr>
                  <a:t> </a:t>
                </a:r>
                <a:endParaRPr lang="zh-CN" altLang="zh-CN" kern="100" dirty="0">
                  <a:latin typeface="+mn-ea"/>
                  <a:ea typeface="+mn-ea"/>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sSub>
                        <m:sSubPr>
                          <m:ctrlPr>
                            <a:rPr lang="zh-CN" altLang="zh-CN" b="1" i="1" kern="100">
                              <a:latin typeface="Cambria Math" panose="02040503050406030204" pitchFamily="18" charset="0"/>
                              <a:ea typeface="+mn-ea"/>
                              <a:cs typeface="Times New Roman" panose="02020603050405020304" pitchFamily="18" charset="0"/>
                            </a:rPr>
                          </m:ctrlPr>
                        </m:sSubPr>
                        <m:e>
                          <m:r>
                            <a:rPr lang="en-US" altLang="zh-CN" b="1" i="1" kern="100">
                              <a:latin typeface="Cambria Math" panose="02040503050406030204" pitchFamily="18" charset="0"/>
                              <a:ea typeface="+mn-ea"/>
                              <a:cs typeface="Times New Roman" panose="02020603050405020304" pitchFamily="18" charset="0"/>
                            </a:rPr>
                            <m:t>𝑲</m:t>
                          </m:r>
                        </m:e>
                        <m:sub>
                          <m:r>
                            <a:rPr lang="en-US" altLang="zh-CN" b="1" i="1" kern="100">
                              <a:latin typeface="Cambria Math" panose="02040503050406030204" pitchFamily="18" charset="0"/>
                              <a:ea typeface="+mn-ea"/>
                              <a:cs typeface="Times New Roman" panose="02020603050405020304" pitchFamily="18" charset="0"/>
                            </a:rPr>
                            <m:t>𝒊</m:t>
                          </m:r>
                        </m:sub>
                      </m:sSub>
                      <m:r>
                        <a:rPr lang="en-US" altLang="zh-CN" b="1" i="1" kern="100">
                          <a:latin typeface="Cambria Math" panose="02040503050406030204" pitchFamily="18" charset="0"/>
                          <a:ea typeface="+mn-ea"/>
                          <a:cs typeface="Times New Roman" panose="02020603050405020304" pitchFamily="18" charset="0"/>
                        </a:rPr>
                        <m:t>=</m:t>
                      </m:r>
                      <m:f>
                        <m:fPr>
                          <m:ctrlPr>
                            <a:rPr lang="zh-CN" altLang="zh-CN" b="1" i="1" kern="100">
                              <a:latin typeface="Cambria Math" panose="02040503050406030204" pitchFamily="18" charset="0"/>
                              <a:ea typeface="+mn-ea"/>
                              <a:cs typeface="Times New Roman" panose="02020603050405020304" pitchFamily="18" charset="0"/>
                            </a:rPr>
                          </m:ctrlPr>
                        </m:fPr>
                        <m:num>
                          <m:nary>
                            <m:naryPr>
                              <m:chr m:val="∑"/>
                              <m:limLoc m:val="undOvr"/>
                              <m:ctrlPr>
                                <a:rPr lang="zh-CN" altLang="zh-CN" b="1" i="1" kern="100">
                                  <a:latin typeface="Cambria Math" panose="02040503050406030204" pitchFamily="18" charset="0"/>
                                  <a:ea typeface="+mn-ea"/>
                                  <a:cs typeface="Times New Roman" panose="02020603050405020304" pitchFamily="18" charset="0"/>
                                </a:rPr>
                              </m:ctrlPr>
                            </m:naryPr>
                            <m:sub>
                              <m:r>
                                <a:rPr lang="en-US" altLang="zh-CN" b="1" i="1" kern="100">
                                  <a:latin typeface="Cambria Math" panose="02040503050406030204" pitchFamily="18" charset="0"/>
                                  <a:ea typeface="+mn-ea"/>
                                  <a:cs typeface="Times New Roman" panose="02020603050405020304" pitchFamily="18" charset="0"/>
                                </a:rPr>
                                <m:t>𝒊</m:t>
                              </m:r>
                              <m:r>
                                <a:rPr lang="en-US" altLang="zh-CN" b="1" i="1" kern="100">
                                  <a:latin typeface="Cambria Math" panose="02040503050406030204" pitchFamily="18" charset="0"/>
                                  <a:ea typeface="+mn-ea"/>
                                  <a:cs typeface="Times New Roman" panose="02020603050405020304" pitchFamily="18" charset="0"/>
                                </a:rPr>
                                <m:t>=</m:t>
                              </m:r>
                              <m:r>
                                <a:rPr lang="en-US" altLang="zh-CN" b="1" i="1" kern="100">
                                  <a:latin typeface="Cambria Math" panose="02040503050406030204" pitchFamily="18" charset="0"/>
                                  <a:ea typeface="+mn-ea"/>
                                  <a:cs typeface="Times New Roman" panose="02020603050405020304" pitchFamily="18" charset="0"/>
                                </a:rPr>
                                <m:t>𝟏</m:t>
                              </m:r>
                            </m:sub>
                            <m:sup>
                              <m:r>
                                <a:rPr lang="en-US" altLang="zh-CN" b="1" i="1" kern="100">
                                  <a:latin typeface="Cambria Math" panose="02040503050406030204" pitchFamily="18" charset="0"/>
                                  <a:ea typeface="+mn-ea"/>
                                  <a:cs typeface="Times New Roman" panose="02020603050405020304" pitchFamily="18" charset="0"/>
                                </a:rPr>
                                <m:t>𝒏</m:t>
                              </m:r>
                            </m:sup>
                            <m:e>
                              <m:sSubSup>
                                <m:sSubSupPr>
                                  <m:ctrlPr>
                                    <a:rPr lang="zh-CN" altLang="zh-CN" b="1" i="1" kern="100">
                                      <a:latin typeface="Cambria Math" panose="02040503050406030204" pitchFamily="18" charset="0"/>
                                      <a:ea typeface="+mn-ea"/>
                                      <a:cs typeface="Times New Roman" panose="02020603050405020304" pitchFamily="18" charset="0"/>
                                    </a:rPr>
                                  </m:ctrlPr>
                                </m:sSubSupPr>
                                <m:e>
                                  <m:r>
                                    <a:rPr lang="en-US" altLang="zh-CN" b="1" i="1" kern="100">
                                      <a:latin typeface="Cambria Math" panose="02040503050406030204" pitchFamily="18" charset="0"/>
                                      <a:ea typeface="+mn-ea"/>
                                      <a:cs typeface="Times New Roman" panose="02020603050405020304" pitchFamily="18" charset="0"/>
                                    </a:rPr>
                                    <m:t>𝑸</m:t>
                                  </m:r>
                                </m:e>
                                <m:sub>
                                  <m:r>
                                    <a:rPr lang="en-US" altLang="zh-CN" b="1" i="1" kern="100">
                                      <a:latin typeface="Cambria Math" panose="02040503050406030204" pitchFamily="18" charset="0"/>
                                      <a:ea typeface="+mn-ea"/>
                                      <a:cs typeface="Times New Roman" panose="02020603050405020304" pitchFamily="18" charset="0"/>
                                    </a:rPr>
                                    <m:t>𝒋</m:t>
                                  </m:r>
                                </m:sub>
                                <m:sup>
                                  <m:r>
                                    <a:rPr lang="en-US" altLang="zh-CN" b="1" i="1" kern="100">
                                      <a:latin typeface="Cambria Math" panose="02040503050406030204" pitchFamily="18" charset="0"/>
                                      <a:ea typeface="+mn-ea"/>
                                      <a:cs typeface="Times New Roman" panose="02020603050405020304" pitchFamily="18" charset="0"/>
                                    </a:rPr>
                                    <m:t>𝒊</m:t>
                                  </m:r>
                                </m:sup>
                              </m:sSubSup>
                            </m:e>
                          </m:nary>
                        </m:num>
                        <m:den>
                          <m:nary>
                            <m:naryPr>
                              <m:chr m:val="∑"/>
                              <m:limLoc m:val="undOvr"/>
                              <m:ctrlPr>
                                <a:rPr lang="zh-CN" altLang="zh-CN" b="1" i="1" kern="100">
                                  <a:latin typeface="Cambria Math" panose="02040503050406030204" pitchFamily="18" charset="0"/>
                                  <a:ea typeface="+mn-ea"/>
                                  <a:cs typeface="Times New Roman" panose="02020603050405020304" pitchFamily="18" charset="0"/>
                                </a:rPr>
                              </m:ctrlPr>
                            </m:naryPr>
                            <m:sub>
                              <m:r>
                                <a:rPr lang="en-US" altLang="zh-CN" b="1" i="1" kern="100">
                                  <a:latin typeface="Cambria Math" panose="02040503050406030204" pitchFamily="18" charset="0"/>
                                  <a:ea typeface="+mn-ea"/>
                                  <a:cs typeface="Times New Roman" panose="02020603050405020304" pitchFamily="18" charset="0"/>
                                </a:rPr>
                                <m:t>𝒊</m:t>
                              </m:r>
                              <m:r>
                                <a:rPr lang="en-US" altLang="zh-CN" b="1" i="1" kern="100">
                                  <a:latin typeface="Cambria Math" panose="02040503050406030204" pitchFamily="18" charset="0"/>
                                  <a:ea typeface="+mn-ea"/>
                                  <a:cs typeface="Times New Roman" panose="02020603050405020304" pitchFamily="18" charset="0"/>
                                </a:rPr>
                                <m:t>=</m:t>
                              </m:r>
                              <m:r>
                                <a:rPr lang="en-US" altLang="zh-CN" b="1" i="1" kern="100">
                                  <a:latin typeface="Cambria Math" panose="02040503050406030204" pitchFamily="18" charset="0"/>
                                  <a:ea typeface="+mn-ea"/>
                                  <a:cs typeface="Times New Roman" panose="02020603050405020304" pitchFamily="18" charset="0"/>
                                </a:rPr>
                                <m:t>𝟏</m:t>
                              </m:r>
                            </m:sub>
                            <m:sup>
                              <m:r>
                                <a:rPr lang="en-US" altLang="zh-CN" b="1" i="1" kern="100">
                                  <a:latin typeface="Cambria Math" panose="02040503050406030204" pitchFamily="18" charset="0"/>
                                  <a:ea typeface="+mn-ea"/>
                                  <a:cs typeface="Times New Roman" panose="02020603050405020304" pitchFamily="18" charset="0"/>
                                </a:rPr>
                                <m:t>𝒏</m:t>
                              </m:r>
                            </m:sup>
                            <m:e>
                              <m:sSubSup>
                                <m:sSubSupPr>
                                  <m:ctrlPr>
                                    <a:rPr lang="zh-CN" altLang="zh-CN" b="1" i="1" kern="100">
                                      <a:latin typeface="Cambria Math" panose="02040503050406030204" pitchFamily="18" charset="0"/>
                                      <a:ea typeface="+mn-ea"/>
                                      <a:cs typeface="Times New Roman" panose="02020603050405020304" pitchFamily="18" charset="0"/>
                                    </a:rPr>
                                  </m:ctrlPr>
                                </m:sSubSupPr>
                                <m:e>
                                  <m:r>
                                    <a:rPr lang="en-US" altLang="zh-CN" b="1" i="1" kern="100">
                                      <a:latin typeface="Cambria Math" panose="02040503050406030204" pitchFamily="18" charset="0"/>
                                      <a:ea typeface="+mn-ea"/>
                                      <a:cs typeface="Times New Roman" panose="02020603050405020304" pitchFamily="18" charset="0"/>
                                    </a:rPr>
                                    <m:t>∆</m:t>
                                  </m:r>
                                </m:e>
                                <m:sub>
                                  <m:r>
                                    <a:rPr lang="en-US" altLang="zh-CN" b="1" i="1" kern="100">
                                      <a:latin typeface="Cambria Math" panose="02040503050406030204" pitchFamily="18" charset="0"/>
                                      <a:ea typeface="+mn-ea"/>
                                      <a:cs typeface="Times New Roman" panose="02020603050405020304" pitchFamily="18" charset="0"/>
                                    </a:rPr>
                                    <m:t>𝒋</m:t>
                                  </m:r>
                                </m:sub>
                                <m:sup>
                                  <m:r>
                                    <a:rPr lang="en-US" altLang="zh-CN" b="1" i="1" kern="100">
                                      <a:latin typeface="Cambria Math" panose="02040503050406030204" pitchFamily="18" charset="0"/>
                                      <a:ea typeface="+mn-ea"/>
                                      <a:cs typeface="Times New Roman" panose="02020603050405020304" pitchFamily="18" charset="0"/>
                                    </a:rPr>
                                    <m:t>𝒊</m:t>
                                  </m:r>
                                </m:sup>
                              </m:sSubSup>
                            </m:e>
                          </m:nary>
                        </m:den>
                      </m:f>
                    </m:oMath>
                  </m:oMathPara>
                </a14:m>
                <a:endParaRPr lang="zh-CN" altLang="zh-CN" b="1" kern="100" dirty="0">
                  <a:latin typeface="+mn-ea"/>
                  <a:ea typeface="+mn-ea"/>
                  <a:cs typeface="Times New Roman" panose="02020603050405020304" pitchFamily="18" charset="0"/>
                </a:endParaRPr>
              </a:p>
              <a:p>
                <a:pPr algn="just">
                  <a:spcAft>
                    <a:spcPts val="0"/>
                  </a:spcAft>
                </a:pPr>
                <a14:m>
                  <m:oMath xmlns:m="http://schemas.openxmlformats.org/officeDocument/2006/math">
                    <m:sSub>
                      <m:sSubPr>
                        <m:ctrlPr>
                          <a:rPr lang="zh-CN" altLang="zh-CN" b="1" i="1" kern="100">
                            <a:latin typeface="Cambria Math" panose="02040503050406030204" pitchFamily="18" charset="0"/>
                            <a:ea typeface="+mn-ea"/>
                            <a:cs typeface="Times New Roman" panose="02020603050405020304" pitchFamily="18" charset="0"/>
                          </a:rPr>
                        </m:ctrlPr>
                      </m:sSubPr>
                      <m:e>
                        <m:r>
                          <a:rPr lang="en-US" altLang="zh-CN" b="1" i="1" kern="100">
                            <a:latin typeface="Cambria Math" panose="02040503050406030204" pitchFamily="18" charset="0"/>
                            <a:ea typeface="+mn-ea"/>
                            <a:cs typeface="Times New Roman" panose="02020603050405020304" pitchFamily="18" charset="0"/>
                          </a:rPr>
                          <m:t>𝑲</m:t>
                        </m:r>
                      </m:e>
                      <m:sub>
                        <m:r>
                          <a:rPr lang="en-US" altLang="zh-CN" b="1" i="1" kern="100">
                            <a:latin typeface="Cambria Math" panose="02040503050406030204" pitchFamily="18" charset="0"/>
                            <a:ea typeface="+mn-ea"/>
                            <a:cs typeface="Times New Roman" panose="02020603050405020304" pitchFamily="18" charset="0"/>
                          </a:rPr>
                          <m:t>𝒊</m:t>
                        </m:r>
                      </m:sub>
                    </m:sSub>
                  </m:oMath>
                </a14:m>
                <a:r>
                  <a:rPr lang="zh-CN" altLang="zh-CN" b="1" kern="100" dirty="0">
                    <a:latin typeface="+mn-ea"/>
                    <a:ea typeface="+mn-ea"/>
                    <a:cs typeface="Times New Roman" panose="02020603050405020304" pitchFamily="18" charset="0"/>
                  </a:rPr>
                  <a:t>：环线刚度；</a:t>
                </a:r>
                <a:endParaRPr lang="en-US" altLang="zh-CN" b="1" kern="100" dirty="0">
                  <a:latin typeface="+mn-ea"/>
                  <a:ea typeface="+mn-ea"/>
                  <a:cs typeface="Times New Roman" panose="02020603050405020304" pitchFamily="18" charset="0"/>
                </a:endParaRPr>
              </a:p>
              <a:p>
                <a:pPr algn="just">
                  <a:spcAft>
                    <a:spcPts val="0"/>
                  </a:spcAft>
                </a:pPr>
                <a:r>
                  <a:rPr lang="en-US" altLang="zh-CN" b="1" kern="100" dirty="0">
                    <a:latin typeface="+mn-ea"/>
                    <a:ea typeface="+mn-ea"/>
                    <a:cs typeface="Times New Roman" panose="02020603050405020304" pitchFamily="18" charset="0"/>
                  </a:rPr>
                  <a:t> </a:t>
                </a:r>
                <a14:m>
                  <m:oMath xmlns:m="http://schemas.openxmlformats.org/officeDocument/2006/math">
                    <m:sSubSup>
                      <m:sSubSupPr>
                        <m:ctrlPr>
                          <a:rPr lang="zh-CN" altLang="zh-CN" b="1" i="1" kern="100">
                            <a:latin typeface="Cambria Math" panose="02040503050406030204" pitchFamily="18" charset="0"/>
                            <a:ea typeface="+mn-ea"/>
                            <a:cs typeface="Times New Roman" panose="02020603050405020304" pitchFamily="18" charset="0"/>
                          </a:rPr>
                        </m:ctrlPr>
                      </m:sSubSupPr>
                      <m:e>
                        <m:r>
                          <a:rPr lang="en-US" altLang="zh-CN" b="1" i="1" kern="100">
                            <a:latin typeface="Cambria Math" panose="02040503050406030204" pitchFamily="18" charset="0"/>
                            <a:ea typeface="+mn-ea"/>
                            <a:cs typeface="Times New Roman" panose="02020603050405020304" pitchFamily="18" charset="0"/>
                          </a:rPr>
                          <m:t>𝑸</m:t>
                        </m:r>
                      </m:e>
                      <m:sub>
                        <m:r>
                          <a:rPr lang="en-US" altLang="zh-CN" b="1" i="1" kern="100">
                            <a:latin typeface="Cambria Math" panose="02040503050406030204" pitchFamily="18" charset="0"/>
                            <a:ea typeface="+mn-ea"/>
                            <a:cs typeface="Times New Roman" panose="02020603050405020304" pitchFamily="18" charset="0"/>
                          </a:rPr>
                          <m:t>𝒋</m:t>
                        </m:r>
                      </m:sub>
                      <m:sup>
                        <m:r>
                          <a:rPr lang="en-US" altLang="zh-CN" b="1" i="1" kern="100">
                            <a:latin typeface="Cambria Math" panose="02040503050406030204" pitchFamily="18" charset="0"/>
                            <a:ea typeface="+mn-ea"/>
                            <a:cs typeface="Times New Roman" panose="02020603050405020304" pitchFamily="18" charset="0"/>
                          </a:rPr>
                          <m:t>𝒊</m:t>
                        </m:r>
                      </m:sup>
                    </m:sSubSup>
                  </m:oMath>
                </a14:m>
                <a:r>
                  <a:rPr lang="zh-CN" altLang="zh-CN" b="1" kern="100" dirty="0">
                    <a:latin typeface="+mn-ea"/>
                    <a:ea typeface="+mn-ea"/>
                    <a:cs typeface="Times New Roman" panose="02020603050405020304" pitchFamily="18" charset="0"/>
                  </a:rPr>
                  <a:t>：位移延性系数为</a:t>
                </a:r>
                <a:r>
                  <a:rPr lang="en-US" altLang="zh-CN" b="1" i="1" kern="100" dirty="0">
                    <a:latin typeface="+mn-ea"/>
                    <a:ea typeface="+mn-ea"/>
                    <a:cs typeface="Times New Roman" panose="02020603050405020304" pitchFamily="18" charset="0"/>
                  </a:rPr>
                  <a:t>j</a:t>
                </a:r>
                <a:r>
                  <a:rPr lang="zh-CN" altLang="zh-CN" b="1" kern="100" dirty="0">
                    <a:latin typeface="+mn-ea"/>
                    <a:ea typeface="+mn-ea"/>
                    <a:cs typeface="Times New Roman" panose="02020603050405020304" pitchFamily="18" charset="0"/>
                  </a:rPr>
                  <a:t>时，第</a:t>
                </a:r>
                <a:r>
                  <a:rPr lang="en-US" altLang="zh-CN" b="1" i="1" kern="100" dirty="0" err="1">
                    <a:latin typeface="+mn-ea"/>
                    <a:ea typeface="+mn-ea"/>
                    <a:cs typeface="Times New Roman" panose="02020603050405020304" pitchFamily="18" charset="0"/>
                  </a:rPr>
                  <a:t>i</a:t>
                </a:r>
                <a:r>
                  <a:rPr lang="zh-CN" altLang="zh-CN" b="1" kern="100" dirty="0">
                    <a:latin typeface="+mn-ea"/>
                    <a:ea typeface="+mn-ea"/>
                    <a:cs typeface="Times New Roman" panose="02020603050405020304" pitchFamily="18" charset="0"/>
                  </a:rPr>
                  <a:t>次循环的峰点荷载值；</a:t>
                </a:r>
              </a:p>
              <a:p>
                <a:pPr algn="just">
                  <a:spcAft>
                    <a:spcPts val="0"/>
                  </a:spcAft>
                </a:pPr>
                <a14:m>
                  <m:oMath xmlns:m="http://schemas.openxmlformats.org/officeDocument/2006/math">
                    <m:sSubSup>
                      <m:sSubSupPr>
                        <m:ctrlPr>
                          <a:rPr lang="zh-CN" altLang="zh-CN" b="1" i="1" kern="100">
                            <a:latin typeface="Cambria Math" panose="02040503050406030204" pitchFamily="18" charset="0"/>
                            <a:ea typeface="+mn-ea"/>
                            <a:cs typeface="Times New Roman" panose="02020603050405020304" pitchFamily="18" charset="0"/>
                          </a:rPr>
                        </m:ctrlPr>
                      </m:sSubSupPr>
                      <m:e>
                        <m:r>
                          <a:rPr lang="en-US" altLang="zh-CN" b="1" i="1" kern="100">
                            <a:latin typeface="Cambria Math" panose="02040503050406030204" pitchFamily="18" charset="0"/>
                            <a:ea typeface="+mn-ea"/>
                            <a:cs typeface="Times New Roman" panose="02020603050405020304" pitchFamily="18" charset="0"/>
                          </a:rPr>
                          <m:t>∆</m:t>
                        </m:r>
                      </m:e>
                      <m:sub>
                        <m:r>
                          <a:rPr lang="en-US" altLang="zh-CN" b="1" i="1" kern="100">
                            <a:latin typeface="Cambria Math" panose="02040503050406030204" pitchFamily="18" charset="0"/>
                            <a:ea typeface="+mn-ea"/>
                            <a:cs typeface="Times New Roman" panose="02020603050405020304" pitchFamily="18" charset="0"/>
                          </a:rPr>
                          <m:t>𝒋</m:t>
                        </m:r>
                      </m:sub>
                      <m:sup>
                        <m:r>
                          <a:rPr lang="en-US" altLang="zh-CN" b="1" i="1" kern="100">
                            <a:latin typeface="Cambria Math" panose="02040503050406030204" pitchFamily="18" charset="0"/>
                            <a:ea typeface="+mn-ea"/>
                            <a:cs typeface="Times New Roman" panose="02020603050405020304" pitchFamily="18" charset="0"/>
                          </a:rPr>
                          <m:t>𝒊</m:t>
                        </m:r>
                      </m:sup>
                    </m:sSubSup>
                  </m:oMath>
                </a14:m>
                <a:r>
                  <a:rPr lang="zh-CN" altLang="zh-CN" b="1" kern="100" dirty="0">
                    <a:latin typeface="+mn-ea"/>
                    <a:ea typeface="+mn-ea"/>
                    <a:cs typeface="Times New Roman" panose="02020603050405020304" pitchFamily="18" charset="0"/>
                  </a:rPr>
                  <a:t>：位移延性系数为</a:t>
                </a:r>
                <a:r>
                  <a:rPr lang="en-US" altLang="zh-CN" b="1" i="1" kern="100" dirty="0">
                    <a:latin typeface="+mn-ea"/>
                    <a:ea typeface="+mn-ea"/>
                    <a:cs typeface="Times New Roman" panose="02020603050405020304" pitchFamily="18" charset="0"/>
                  </a:rPr>
                  <a:t>j</a:t>
                </a:r>
                <a:r>
                  <a:rPr lang="zh-CN" altLang="zh-CN" b="1" kern="100" dirty="0">
                    <a:latin typeface="+mn-ea"/>
                    <a:ea typeface="+mn-ea"/>
                    <a:cs typeface="Times New Roman" panose="02020603050405020304" pitchFamily="18" charset="0"/>
                  </a:rPr>
                  <a:t>时，第</a:t>
                </a:r>
                <a:r>
                  <a:rPr lang="en-US" altLang="zh-CN" b="1" i="1" kern="100" dirty="0" err="1">
                    <a:latin typeface="+mn-ea"/>
                    <a:ea typeface="+mn-ea"/>
                    <a:cs typeface="Times New Roman" panose="02020603050405020304" pitchFamily="18" charset="0"/>
                  </a:rPr>
                  <a:t>i</a:t>
                </a:r>
                <a:r>
                  <a:rPr lang="zh-CN" altLang="zh-CN" b="1" kern="100" dirty="0">
                    <a:latin typeface="+mn-ea"/>
                    <a:ea typeface="+mn-ea"/>
                    <a:cs typeface="Times New Roman" panose="02020603050405020304" pitchFamily="18" charset="0"/>
                  </a:rPr>
                  <a:t>次循环的峰点位移值；</a:t>
                </a:r>
              </a:p>
              <a:p>
                <a:pPr algn="just">
                  <a:spcAft>
                    <a:spcPts val="0"/>
                  </a:spcAft>
                </a:pPr>
                <a:r>
                  <a:rPr lang="en-US" altLang="zh-CN" b="1" i="1" kern="100" dirty="0">
                    <a:latin typeface="+mn-ea"/>
                    <a:ea typeface="+mn-ea"/>
                    <a:cs typeface="Times New Roman" panose="02020603050405020304" pitchFamily="18" charset="0"/>
                  </a:rPr>
                  <a:t>n</a:t>
                </a:r>
                <a:r>
                  <a:rPr lang="zh-CN" altLang="zh-CN" b="1" kern="100" dirty="0">
                    <a:latin typeface="+mn-ea"/>
                    <a:ea typeface="+mn-ea"/>
                    <a:cs typeface="Times New Roman" panose="02020603050405020304" pitchFamily="18" charset="0"/>
                  </a:rPr>
                  <a:t>：循环次数。</a:t>
                </a:r>
              </a:p>
            </p:txBody>
          </p:sp>
        </mc:Choice>
        <mc:Fallback xmlns="">
          <p:sp>
            <p:nvSpPr>
              <p:cNvPr id="7" name="矩形 6">
                <a:extLst>
                  <a:ext uri="{FF2B5EF4-FFF2-40B4-BE49-F238E27FC236}">
                    <a16:creationId xmlns:a16="http://schemas.microsoft.com/office/drawing/2014/main" id="{5CCC84A2-A644-4417-A2CF-8C2DA6F41D27}"/>
                  </a:ext>
                </a:extLst>
              </p:cNvPr>
              <p:cNvSpPr>
                <a:spLocks noRot="1" noChangeAspect="1" noMove="1" noResize="1" noEditPoints="1" noAdjustHandles="1" noChangeArrowheads="1" noChangeShapeType="1" noTextEdit="1"/>
              </p:cNvSpPr>
              <p:nvPr/>
            </p:nvSpPr>
            <p:spPr>
              <a:xfrm>
                <a:off x="1524681" y="1943144"/>
                <a:ext cx="5403301" cy="2303131"/>
              </a:xfrm>
              <a:prstGeom prst="rect">
                <a:avLst/>
              </a:prstGeom>
              <a:blipFill>
                <a:blip r:embed="rId4"/>
                <a:stretch>
                  <a:fillRect l="-939" t="-4945" r="-4930" b="-2747"/>
                </a:stretch>
              </a:blipFill>
            </p:spPr>
            <p:txBody>
              <a:bodyPr/>
              <a:lstStyle/>
              <a:p>
                <a:r>
                  <a:rPr lang="zh-CN" altLang="en-US">
                    <a:noFill/>
                  </a:rPr>
                  <a:t> </a:t>
                </a:r>
              </a:p>
            </p:txBody>
          </p:sp>
        </mc:Fallback>
      </mc:AlternateContent>
      <p:sp>
        <p:nvSpPr>
          <p:cNvPr id="8" name="Rectangle 2">
            <a:extLst>
              <a:ext uri="{FF2B5EF4-FFF2-40B4-BE49-F238E27FC236}">
                <a16:creationId xmlns:a16="http://schemas.microsoft.com/office/drawing/2014/main" id="{BC7DED5A-D0AD-43DA-AF2B-23324515906C}"/>
              </a:ext>
            </a:extLst>
          </p:cNvPr>
          <p:cNvSpPr>
            <a:spLocks noChangeArrowheads="1"/>
          </p:cNvSpPr>
          <p:nvPr/>
        </p:nvSpPr>
        <p:spPr bwMode="auto">
          <a:xfrm flipV="1">
            <a:off x="4788024" y="2793702"/>
            <a:ext cx="788856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a16="http://schemas.microsoft.com/office/drawing/2014/main" id="{AA3E3D32-2200-4D51-9157-7DA5B356C578}"/>
              </a:ext>
            </a:extLst>
          </p:cNvPr>
          <p:cNvGraphicFramePr>
            <a:graphicFrameLocks noChangeAspect="1"/>
          </p:cNvGraphicFramePr>
          <p:nvPr>
            <p:extLst>
              <p:ext uri="{D42A27DB-BD31-4B8C-83A1-F6EECF244321}">
                <p14:modId xmlns:p14="http://schemas.microsoft.com/office/powerpoint/2010/main" val="2318130648"/>
              </p:ext>
            </p:extLst>
          </p:nvPr>
        </p:nvGraphicFramePr>
        <p:xfrm>
          <a:off x="5742078" y="2212780"/>
          <a:ext cx="3815010" cy="2586763"/>
        </p:xfrm>
        <a:graphic>
          <a:graphicData uri="http://schemas.openxmlformats.org/presentationml/2006/ole">
            <mc:AlternateContent xmlns:mc="http://schemas.openxmlformats.org/markup-compatibility/2006">
              <mc:Choice xmlns:v="urn:schemas-microsoft-com:vml" Requires="v">
                <p:oleObj spid="_x0000_s4115" r:id="rId5" imgW="4143487" imgH="2874267" progId="Origin50.Graph">
                  <p:embed/>
                </p:oleObj>
              </mc:Choice>
              <mc:Fallback>
                <p:oleObj r:id="rId5" imgW="4143487" imgH="2874267" progId="Origin50.Graph">
                  <p:embed/>
                  <p:pic>
                    <p:nvPicPr>
                      <p:cNvPr id="9" name="对象 8">
                        <a:extLst>
                          <a:ext uri="{FF2B5EF4-FFF2-40B4-BE49-F238E27FC236}">
                            <a16:creationId xmlns:a16="http://schemas.microsoft.com/office/drawing/2014/main" id="{AA3E3D32-2200-4D51-9157-7DA5B356C5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2078" y="2212780"/>
                        <a:ext cx="3815010" cy="2586763"/>
                      </a:xfrm>
                      <a:prstGeom prst="rect">
                        <a:avLst/>
                      </a:prstGeom>
                      <a:noFill/>
                    </p:spPr>
                  </p:pic>
                </p:oleObj>
              </mc:Fallback>
            </mc:AlternateContent>
          </a:graphicData>
        </a:graphic>
      </p:graphicFrame>
      <p:sp>
        <p:nvSpPr>
          <p:cNvPr id="22" name="标题 1">
            <a:extLst>
              <a:ext uri="{FF2B5EF4-FFF2-40B4-BE49-F238E27FC236}">
                <a16:creationId xmlns:a16="http://schemas.microsoft.com/office/drawing/2014/main" id="{17FEAD45-D21F-4E40-A671-110BCFB92D67}"/>
              </a:ext>
            </a:extLst>
          </p:cNvPr>
          <p:cNvSpPr txBox="1">
            <a:spLocks/>
          </p:cNvSpPr>
          <p:nvPr/>
        </p:nvSpPr>
        <p:spPr bwMode="auto">
          <a:xfrm>
            <a:off x="701742" y="96585"/>
            <a:ext cx="601146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Myriad Web" pitchFamily="34" charset="0"/>
              </a:defRPr>
            </a:lvl2pPr>
            <a:lvl3pPr algn="l" rtl="0" eaLnBrk="0" fontAlgn="base" hangingPunct="0">
              <a:spcBef>
                <a:spcPct val="0"/>
              </a:spcBef>
              <a:spcAft>
                <a:spcPct val="0"/>
              </a:spcAft>
              <a:defRPr sz="4000" i="1">
                <a:solidFill>
                  <a:schemeClr val="tx2"/>
                </a:solidFill>
                <a:latin typeface="Myriad Web" pitchFamily="34" charset="0"/>
              </a:defRPr>
            </a:lvl3pPr>
            <a:lvl4pPr algn="l" rtl="0" eaLnBrk="0" fontAlgn="base" hangingPunct="0">
              <a:spcBef>
                <a:spcPct val="0"/>
              </a:spcBef>
              <a:spcAft>
                <a:spcPct val="0"/>
              </a:spcAft>
              <a:defRPr sz="4000" i="1">
                <a:solidFill>
                  <a:schemeClr val="tx2"/>
                </a:solidFill>
                <a:latin typeface="Myriad Web" pitchFamily="34" charset="0"/>
              </a:defRPr>
            </a:lvl4pPr>
            <a:lvl5pPr algn="l" rtl="0" eaLnBrk="0" fontAlgn="base" hangingPunct="0">
              <a:spcBef>
                <a:spcPct val="0"/>
              </a:spcBef>
              <a:spcAft>
                <a:spcPct val="0"/>
              </a:spcAft>
              <a:defRPr sz="4000" i="1">
                <a:solidFill>
                  <a:schemeClr val="tx2"/>
                </a:solidFill>
                <a:latin typeface="Myriad Web" pitchFamily="34" charset="0"/>
              </a:defRPr>
            </a:lvl5pPr>
            <a:lvl6pPr marL="457200" algn="l" rtl="0" fontAlgn="base">
              <a:spcBef>
                <a:spcPct val="0"/>
              </a:spcBef>
              <a:spcAft>
                <a:spcPct val="0"/>
              </a:spcAft>
              <a:defRPr sz="4000" i="1">
                <a:solidFill>
                  <a:schemeClr val="tx2"/>
                </a:solidFill>
                <a:latin typeface="Myriad Web" pitchFamily="34" charset="0"/>
              </a:defRPr>
            </a:lvl6pPr>
            <a:lvl7pPr marL="914400" algn="l" rtl="0" fontAlgn="base">
              <a:spcBef>
                <a:spcPct val="0"/>
              </a:spcBef>
              <a:spcAft>
                <a:spcPct val="0"/>
              </a:spcAft>
              <a:defRPr sz="4000" i="1">
                <a:solidFill>
                  <a:schemeClr val="tx2"/>
                </a:solidFill>
                <a:latin typeface="Myriad Web" pitchFamily="34" charset="0"/>
              </a:defRPr>
            </a:lvl7pPr>
            <a:lvl8pPr marL="1371600" algn="l" rtl="0" fontAlgn="base">
              <a:spcBef>
                <a:spcPct val="0"/>
              </a:spcBef>
              <a:spcAft>
                <a:spcPct val="0"/>
              </a:spcAft>
              <a:defRPr sz="4000" i="1">
                <a:solidFill>
                  <a:schemeClr val="tx2"/>
                </a:solidFill>
                <a:latin typeface="Myriad Web" pitchFamily="34" charset="0"/>
              </a:defRPr>
            </a:lvl8pPr>
            <a:lvl9pPr marL="1828800" algn="l" rtl="0" fontAlgn="base">
              <a:spcBef>
                <a:spcPct val="0"/>
              </a:spcBef>
              <a:spcAft>
                <a:spcPct val="0"/>
              </a:spcAft>
              <a:defRPr sz="4000" i="1">
                <a:solidFill>
                  <a:schemeClr val="tx2"/>
                </a:solidFill>
                <a:latin typeface="Myriad Web" pitchFamily="34" charset="0"/>
              </a:defRPr>
            </a:lvl9pPr>
          </a:lstStyle>
          <a:p>
            <a:r>
              <a:rPr lang="zh-CN" altLang="en-US" sz="2800" b="1" i="0" dirty="0">
                <a:solidFill>
                  <a:schemeClr val="tx1"/>
                </a:solidFill>
                <a:latin typeface="+mn-lt"/>
                <a:ea typeface="+mn-ea"/>
                <a:cs typeface="+mn-cs"/>
                <a:sym typeface="Arial" panose="020B0604020202020204" pitchFamily="34" charset="0"/>
              </a:rPr>
              <a:t>拟静力试验</a:t>
            </a:r>
          </a:p>
        </p:txBody>
      </p:sp>
    </p:spTree>
    <p:extLst>
      <p:ext uri="{BB962C8B-B14F-4D97-AF65-F5344CB8AC3E}">
        <p14:creationId xmlns:p14="http://schemas.microsoft.com/office/powerpoint/2010/main" val="40619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FFFF408-98D7-4BC9-8D79-48B0542FE489}"/>
              </a:ext>
            </a:extLst>
          </p:cNvPr>
          <p:cNvSpPr txBox="1"/>
          <p:nvPr/>
        </p:nvSpPr>
        <p:spPr>
          <a:xfrm>
            <a:off x="1386298" y="805266"/>
            <a:ext cx="2158166" cy="369332"/>
          </a:xfrm>
          <a:prstGeom prst="rect">
            <a:avLst/>
          </a:prstGeom>
          <a:noFill/>
        </p:spPr>
        <p:txBody>
          <a:bodyPr wrap="square" rtlCol="0">
            <a:spAutoFit/>
          </a:bodyPr>
          <a:lstStyle/>
          <a:p>
            <a:pPr marL="257175" indent="-257175">
              <a:buFont typeface="Wingdings" panose="05000000000000000000" pitchFamily="2" charset="2"/>
              <a:buChar char="ü"/>
            </a:pPr>
            <a:r>
              <a:rPr lang="zh-CN" altLang="en-US" b="1" dirty="0">
                <a:solidFill>
                  <a:srgbClr val="FF0000"/>
                </a:solidFill>
                <a:latin typeface="+mn-ea"/>
                <a:ea typeface="+mn-ea"/>
              </a:rPr>
              <a:t>能量耗散</a:t>
            </a:r>
          </a:p>
        </p:txBody>
      </p:sp>
      <p:grpSp>
        <p:nvGrpSpPr>
          <p:cNvPr id="132" name="组合 42">
            <a:extLst>
              <a:ext uri="{FF2B5EF4-FFF2-40B4-BE49-F238E27FC236}">
                <a16:creationId xmlns:a16="http://schemas.microsoft.com/office/drawing/2014/main" id="{9D61D929-9E78-49D7-AFBC-039B2A90D904}"/>
              </a:ext>
            </a:extLst>
          </p:cNvPr>
          <p:cNvGrpSpPr/>
          <p:nvPr/>
        </p:nvGrpSpPr>
        <p:grpSpPr>
          <a:xfrm>
            <a:off x="8616" y="1238809"/>
            <a:ext cx="1377683" cy="3452811"/>
            <a:chOff x="-238074" y="1940566"/>
            <a:chExt cx="1836911" cy="4603748"/>
          </a:xfrm>
        </p:grpSpPr>
        <p:sp>
          <p:nvSpPr>
            <p:cNvPr id="137" name="圆角矩形 49">
              <a:extLst>
                <a:ext uri="{FF2B5EF4-FFF2-40B4-BE49-F238E27FC236}">
                  <a16:creationId xmlns:a16="http://schemas.microsoft.com/office/drawing/2014/main" id="{4FFD54BB-5965-4FFD-9E51-0A52563B2B87}"/>
                </a:ext>
              </a:extLst>
            </p:cNvPr>
            <p:cNvSpPr/>
            <p:nvPr/>
          </p:nvSpPr>
          <p:spPr bwMode="auto">
            <a:xfrm>
              <a:off x="82486" y="4485293"/>
              <a:ext cx="1432210" cy="787731"/>
            </a:xfrm>
            <a:prstGeom prst="roundRect">
              <a:avLst>
                <a:gd name="adj" fmla="val 0"/>
              </a:avLst>
            </a:prstGeom>
            <a:gradFill flip="none" rotWithShape="1">
              <a:gsLst>
                <a:gs pos="0">
                  <a:srgbClr val="FFFFFF">
                    <a:lumMod val="95000"/>
                    <a:shade val="30000"/>
                    <a:satMod val="115000"/>
                    <a:alpha val="61000"/>
                  </a:srgbClr>
                </a:gs>
                <a:gs pos="50000">
                  <a:srgbClr val="FFFFFF">
                    <a:lumMod val="95000"/>
                    <a:shade val="67500"/>
                    <a:satMod val="115000"/>
                    <a:alpha val="52000"/>
                  </a:srgbClr>
                </a:gs>
                <a:gs pos="100000">
                  <a:srgbClr val="FFFFFF">
                    <a:lumMod val="95000"/>
                    <a:shade val="100000"/>
                    <a:satMod val="115000"/>
                    <a:alpha val="0"/>
                  </a:srgbClr>
                </a:gs>
              </a:gsLst>
              <a:lin ang="10800000" scaled="1"/>
              <a:tileRect/>
            </a:gradFill>
            <a:ln w="25400" cap="flat" cmpd="sng" algn="ctr">
              <a:noFill/>
              <a:prstDash val="solid"/>
            </a:ln>
            <a:effectLst/>
            <a:scene3d>
              <a:camera prst="orthographicFront"/>
              <a:lightRig rig="threePt" dir="t"/>
            </a:scene3d>
            <a:sp3d>
              <a:bevelT/>
            </a:sp3d>
          </p:spPr>
          <p:txBody>
            <a:bodyPr anchor="ctr"/>
            <a:lstStyle>
              <a:defPPr>
                <a:defRPr lang="en-U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endParaRPr lang="zh-CN" altLang="zh-CN" sz="1500" b="0">
                <a:solidFill>
                  <a:srgbClr val="000000"/>
                </a:solidFill>
                <a:latin typeface="Arial" pitchFamily="34" charset="0"/>
              </a:endParaRPr>
            </a:p>
          </p:txBody>
        </p:sp>
        <p:sp>
          <p:nvSpPr>
            <p:cNvPr id="133" name="TextBox 34">
              <a:extLst>
                <a:ext uri="{FF2B5EF4-FFF2-40B4-BE49-F238E27FC236}">
                  <a16:creationId xmlns:a16="http://schemas.microsoft.com/office/drawing/2014/main" id="{0E0E347F-E270-4EAB-AC58-857A263CDC5B}"/>
                </a:ext>
              </a:extLst>
            </p:cNvPr>
            <p:cNvSpPr txBox="1"/>
            <p:nvPr/>
          </p:nvSpPr>
          <p:spPr bwMode="auto">
            <a:xfrm>
              <a:off x="-238074" y="3070414"/>
              <a:ext cx="1836911" cy="4089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量测方案</a:t>
              </a:r>
            </a:p>
          </p:txBody>
        </p:sp>
        <p:sp>
          <p:nvSpPr>
            <p:cNvPr id="134" name="TextBox 35">
              <a:extLst>
                <a:ext uri="{FF2B5EF4-FFF2-40B4-BE49-F238E27FC236}">
                  <a16:creationId xmlns:a16="http://schemas.microsoft.com/office/drawing/2014/main" id="{3F5FAEEF-A53F-4541-B00B-1AB21ED5A832}"/>
                </a:ext>
              </a:extLst>
            </p:cNvPr>
            <p:cNvSpPr txBox="1"/>
            <p:nvPr/>
          </p:nvSpPr>
          <p:spPr bwMode="auto">
            <a:xfrm>
              <a:off x="-157163" y="4497354"/>
              <a:ext cx="1600202"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135" name="直接连接符 134">
              <a:extLst>
                <a:ext uri="{FF2B5EF4-FFF2-40B4-BE49-F238E27FC236}">
                  <a16:creationId xmlns:a16="http://schemas.microsoft.com/office/drawing/2014/main" id="{57FB0105-EF99-4F59-B63E-40F62C1A763D}"/>
                </a:ext>
              </a:extLst>
            </p:cNvPr>
            <p:cNvCxnSpPr/>
            <p:nvPr/>
          </p:nvCxnSpPr>
          <p:spPr bwMode="auto">
            <a:xfrm>
              <a:off x="1526874" y="1940566"/>
              <a:ext cx="16479" cy="4603748"/>
            </a:xfrm>
            <a:prstGeom prst="line">
              <a:avLst/>
            </a:prstGeom>
            <a:noFill/>
            <a:ln w="19050" cap="flat" cmpd="sng" algn="ctr">
              <a:gradFill flip="none" rotWithShape="1">
                <a:gsLst>
                  <a:gs pos="100000">
                    <a:srgbClr val="FFFFFF">
                      <a:lumMod val="85000"/>
                      <a:alpha val="14000"/>
                    </a:srgbClr>
                  </a:gs>
                  <a:gs pos="50000">
                    <a:srgbClr val="FFFFFF">
                      <a:lumMod val="65000"/>
                    </a:srgbClr>
                  </a:gs>
                  <a:gs pos="100000">
                    <a:srgbClr val="000000">
                      <a:lumMod val="50000"/>
                      <a:lumOff val="50000"/>
                    </a:srgbClr>
                  </a:gs>
                </a:gsLst>
                <a:lin ang="0" scaled="1"/>
                <a:tileRect/>
              </a:gradFill>
              <a:prstDash val="solid"/>
              <a:tailEnd type="none"/>
            </a:ln>
            <a:effectLst/>
          </p:spPr>
        </p:cxnSp>
        <p:cxnSp>
          <p:nvCxnSpPr>
            <p:cNvPr id="136" name="直接连接符 135">
              <a:extLst>
                <a:ext uri="{FF2B5EF4-FFF2-40B4-BE49-F238E27FC236}">
                  <a16:creationId xmlns:a16="http://schemas.microsoft.com/office/drawing/2014/main" id="{817225B1-24CC-48AF-875B-EAAFFF2D0958}"/>
                </a:ext>
              </a:extLst>
            </p:cNvPr>
            <p:cNvCxnSpPr/>
            <p:nvPr/>
          </p:nvCxnSpPr>
          <p:spPr bwMode="auto">
            <a:xfrm rot="10800000">
              <a:off x="439174" y="2882323"/>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8" name="直接连接符 137">
              <a:extLst>
                <a:ext uri="{FF2B5EF4-FFF2-40B4-BE49-F238E27FC236}">
                  <a16:creationId xmlns:a16="http://schemas.microsoft.com/office/drawing/2014/main" id="{F2C500D4-267E-4C0A-BC39-4F02D6BF55F3}"/>
                </a:ext>
              </a:extLst>
            </p:cNvPr>
            <p:cNvCxnSpPr/>
            <p:nvPr/>
          </p:nvCxnSpPr>
          <p:spPr bwMode="auto">
            <a:xfrm rot="10800000">
              <a:off x="433382" y="3676830"/>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9" name="直接连接符 138">
              <a:extLst>
                <a:ext uri="{FF2B5EF4-FFF2-40B4-BE49-F238E27FC236}">
                  <a16:creationId xmlns:a16="http://schemas.microsoft.com/office/drawing/2014/main" id="{408B7FD2-B4C6-4247-B654-36C9A1CF4ED8}"/>
                </a:ext>
              </a:extLst>
            </p:cNvPr>
            <p:cNvCxnSpPr/>
            <p:nvPr/>
          </p:nvCxnSpPr>
          <p:spPr bwMode="auto">
            <a:xfrm rot="10800000">
              <a:off x="430417" y="447889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0" name="直接连接符 139">
              <a:extLst>
                <a:ext uri="{FF2B5EF4-FFF2-40B4-BE49-F238E27FC236}">
                  <a16:creationId xmlns:a16="http://schemas.microsoft.com/office/drawing/2014/main" id="{3C0CD213-5AEF-412D-9D88-5075263528FE}"/>
                </a:ext>
              </a:extLst>
            </p:cNvPr>
            <p:cNvCxnSpPr/>
            <p:nvPr/>
          </p:nvCxnSpPr>
          <p:spPr bwMode="auto">
            <a:xfrm rot="10800000">
              <a:off x="433382" y="448160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1" name="直接连接符 140">
              <a:extLst>
                <a:ext uri="{FF2B5EF4-FFF2-40B4-BE49-F238E27FC236}">
                  <a16:creationId xmlns:a16="http://schemas.microsoft.com/office/drawing/2014/main" id="{E7D61BCD-6599-4B54-9A69-73994C063E8D}"/>
                </a:ext>
              </a:extLst>
            </p:cNvPr>
            <p:cNvCxnSpPr/>
            <p:nvPr/>
          </p:nvCxnSpPr>
          <p:spPr bwMode="auto">
            <a:xfrm rot="10800000">
              <a:off x="430417" y="5283678"/>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42" name="TextBox 34">
              <a:extLst>
                <a:ext uri="{FF2B5EF4-FFF2-40B4-BE49-F238E27FC236}">
                  <a16:creationId xmlns:a16="http://schemas.microsoft.com/office/drawing/2014/main" id="{CC4CE5C1-5B3D-46A5-BDCA-82DDD124269B}"/>
                </a:ext>
              </a:extLst>
            </p:cNvPr>
            <p:cNvSpPr txBox="1"/>
            <p:nvPr/>
          </p:nvSpPr>
          <p:spPr bwMode="auto">
            <a:xfrm>
              <a:off x="-122433" y="2187514"/>
              <a:ext cx="1694036" cy="7166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加载制度</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与方案</a:t>
              </a:r>
            </a:p>
          </p:txBody>
        </p:sp>
      </p:grpSp>
      <p:sp>
        <p:nvSpPr>
          <p:cNvPr id="143" name="TextBox 34">
            <a:extLst>
              <a:ext uri="{FF2B5EF4-FFF2-40B4-BE49-F238E27FC236}">
                <a16:creationId xmlns:a16="http://schemas.microsoft.com/office/drawing/2014/main" id="{E45383A4-2558-4CBC-BCF9-06707C7D8BC0}"/>
              </a:ext>
            </a:extLst>
          </p:cNvPr>
          <p:cNvSpPr txBox="1"/>
          <p:nvPr/>
        </p:nvSpPr>
        <p:spPr bwMode="auto">
          <a:xfrm>
            <a:off x="8615" y="2697195"/>
            <a:ext cx="1377683"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加载观测过程</a:t>
            </a:r>
          </a:p>
        </p:txBody>
      </p:sp>
      <p:sp>
        <p:nvSpPr>
          <p:cNvPr id="144" name="TextBox 35">
            <a:extLst>
              <a:ext uri="{FF2B5EF4-FFF2-40B4-BE49-F238E27FC236}">
                <a16:creationId xmlns:a16="http://schemas.microsoft.com/office/drawing/2014/main" id="{9BC25830-8F95-430A-B056-568741B31439}"/>
              </a:ext>
            </a:extLst>
          </p:cNvPr>
          <p:cNvSpPr txBox="1"/>
          <p:nvPr/>
        </p:nvSpPr>
        <p:spPr bwMode="auto">
          <a:xfrm>
            <a:off x="69299" y="2796742"/>
            <a:ext cx="1200151" cy="3231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5" name="TextBox 33">
            <a:extLst>
              <a:ext uri="{FF2B5EF4-FFF2-40B4-BE49-F238E27FC236}">
                <a16:creationId xmlns:a16="http://schemas.microsoft.com/office/drawing/2014/main" id="{CEFD66CE-2002-436C-ADE1-814ADE75FC50}"/>
              </a:ext>
            </a:extLst>
          </p:cNvPr>
          <p:cNvSpPr txBox="1"/>
          <p:nvPr/>
        </p:nvSpPr>
        <p:spPr bwMode="auto">
          <a:xfrm>
            <a:off x="187171" y="3342526"/>
            <a:ext cx="1200512"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结果分析</a:t>
            </a:r>
            <a:endParaRPr lang="en-US" altLang="zh-CN"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B7D7D136-D189-49D5-A216-6467BF6BEC1D}"/>
                  </a:ext>
                </a:extLst>
              </p:cNvPr>
              <p:cNvSpPr/>
              <p:nvPr/>
            </p:nvSpPr>
            <p:spPr>
              <a:xfrm>
                <a:off x="1399842" y="1170341"/>
                <a:ext cx="7672458" cy="588366"/>
              </a:xfrm>
              <a:prstGeom prst="rect">
                <a:avLst/>
              </a:prstGeom>
            </p:spPr>
            <p:txBody>
              <a:bodyPr wrap="square">
                <a:spAutoFit/>
              </a:bodyPr>
              <a:lstStyle/>
              <a:p>
                <a:r>
                  <a:rPr lang="zh-CN" altLang="en-US" sz="1500" b="1" dirty="0">
                    <a:solidFill>
                      <a:srgbClr val="00B0F0"/>
                    </a:solidFill>
                    <a:latin typeface="+mn-ea"/>
                    <a:ea typeface="+mn-ea"/>
                  </a:rPr>
                  <a:t>耗能的多少一般用滞回曲线所包围的面积来衡量，通常用等效黏滞阻尼系数</a:t>
                </a:r>
                <a14:m>
                  <m:oMath xmlns:m="http://schemas.openxmlformats.org/officeDocument/2006/math">
                    <m:sSub>
                      <m:sSubPr>
                        <m:ctrlPr>
                          <a:rPr lang="zh-CN" altLang="zh-CN" sz="1600" i="1">
                            <a:latin typeface="Cambria Math" panose="02040503050406030204" pitchFamily="18" charset="0"/>
                            <a:ea typeface="+mn-ea"/>
                          </a:rPr>
                        </m:ctrlPr>
                      </m:sSubPr>
                      <m:e>
                        <m:r>
                          <a:rPr lang="en-US" altLang="zh-CN" sz="1600" i="1">
                            <a:latin typeface="Cambria Math" panose="02040503050406030204" pitchFamily="18" charset="0"/>
                            <a:ea typeface="+mn-ea"/>
                          </a:rPr>
                          <m:t>𝜁</m:t>
                        </m:r>
                      </m:e>
                      <m:sub>
                        <m:r>
                          <a:rPr lang="en-US" altLang="zh-CN" sz="1600" i="1">
                            <a:latin typeface="Cambria Math" panose="02040503050406030204" pitchFamily="18" charset="0"/>
                            <a:ea typeface="+mn-ea"/>
                          </a:rPr>
                          <m:t>𝑒𝑞</m:t>
                        </m:r>
                      </m:sub>
                    </m:sSub>
                  </m:oMath>
                </a14:m>
                <a:r>
                  <a:rPr lang="zh-CN" altLang="en-US" sz="1500" b="1" dirty="0">
                    <a:solidFill>
                      <a:srgbClr val="00B0F0"/>
                    </a:solidFill>
                    <a:latin typeface="+mn-ea"/>
                    <a:ea typeface="+mn-ea"/>
                  </a:rPr>
                  <a:t>来进行评价。</a:t>
                </a:r>
                <a:endParaRPr lang="en-US" altLang="zh-CN" sz="1500" b="1" dirty="0">
                  <a:solidFill>
                    <a:srgbClr val="00B0F0"/>
                  </a:solidFill>
                  <a:latin typeface="+mn-ea"/>
                  <a:ea typeface="+mn-ea"/>
                </a:endParaRPr>
              </a:p>
            </p:txBody>
          </p:sp>
        </mc:Choice>
        <mc:Fallback xmlns="">
          <p:sp>
            <p:nvSpPr>
              <p:cNvPr id="6" name="矩形 5">
                <a:extLst>
                  <a:ext uri="{FF2B5EF4-FFF2-40B4-BE49-F238E27FC236}">
                    <a16:creationId xmlns:a16="http://schemas.microsoft.com/office/drawing/2014/main" id="{B7D7D136-D189-49D5-A216-6467BF6BEC1D}"/>
                  </a:ext>
                </a:extLst>
              </p:cNvPr>
              <p:cNvSpPr>
                <a:spLocks noRot="1" noChangeAspect="1" noMove="1" noResize="1" noEditPoints="1" noAdjustHandles="1" noChangeArrowheads="1" noChangeShapeType="1" noTextEdit="1"/>
              </p:cNvSpPr>
              <p:nvPr/>
            </p:nvSpPr>
            <p:spPr>
              <a:xfrm>
                <a:off x="1399842" y="1170341"/>
                <a:ext cx="7672458" cy="588366"/>
              </a:xfrm>
              <a:prstGeom prst="rect">
                <a:avLst/>
              </a:prstGeom>
              <a:blipFill>
                <a:blip r:embed="rId3"/>
                <a:stretch>
                  <a:fillRect l="-165" b="-1276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5CCC84A2-A644-4417-A2CF-8C2DA6F41D27}"/>
                  </a:ext>
                </a:extLst>
              </p:cNvPr>
              <p:cNvSpPr/>
              <p:nvPr/>
            </p:nvSpPr>
            <p:spPr>
              <a:xfrm>
                <a:off x="1986044" y="1574849"/>
                <a:ext cx="2836949" cy="1367426"/>
              </a:xfrm>
              <a:prstGeom prst="rect">
                <a:avLst/>
              </a:prstGeom>
            </p:spPr>
            <p:txBody>
              <a:bodyPr wrap="square">
                <a:spAutoFit/>
              </a:bodyPr>
              <a:lstStyle/>
              <a:p>
                <a:pPr algn="just">
                  <a:spcAft>
                    <a:spcPts val="0"/>
                  </a:spcAft>
                </a:pPr>
                <a:r>
                  <a:rPr lang="en-US" altLang="zh-CN" kern="100" dirty="0">
                    <a:latin typeface="+mn-ea"/>
                    <a:ea typeface="+mn-ea"/>
                    <a:cs typeface="Times New Roman" panose="02020603050405020304" pitchFamily="18" charset="0"/>
                  </a:rPr>
                  <a:t> </a:t>
                </a:r>
                <a:endParaRPr lang="zh-CN" altLang="zh-CN" kern="100" dirty="0">
                  <a:latin typeface="+mn-ea"/>
                  <a:ea typeface="+mn-ea"/>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ea typeface="+mn-ea"/>
                            </a:rPr>
                          </m:ctrlPr>
                        </m:sSubPr>
                        <m:e>
                          <m:r>
                            <a:rPr lang="en-US" altLang="zh-CN" i="1">
                              <a:latin typeface="Cambria Math" panose="02040503050406030204" pitchFamily="18" charset="0"/>
                              <a:ea typeface="+mn-ea"/>
                            </a:rPr>
                            <m:t>𝜁</m:t>
                          </m:r>
                        </m:e>
                        <m:sub>
                          <m:r>
                            <a:rPr lang="en-US" altLang="zh-CN" i="1">
                              <a:latin typeface="Cambria Math" panose="02040503050406030204" pitchFamily="18" charset="0"/>
                              <a:ea typeface="+mn-ea"/>
                            </a:rPr>
                            <m:t>𝑒𝑞</m:t>
                          </m:r>
                        </m:sub>
                      </m:sSub>
                      <m:r>
                        <m:rPr>
                          <m:nor/>
                        </m:rPr>
                        <a:rPr lang="en-US" altLang="zh-CN">
                          <a:latin typeface="+mn-ea"/>
                          <a:ea typeface="+mn-ea"/>
                        </a:rPr>
                        <m:t>=</m:t>
                      </m:r>
                      <m:f>
                        <m:fPr>
                          <m:ctrlPr>
                            <a:rPr lang="zh-CN" altLang="zh-CN" i="1">
                              <a:latin typeface="Cambria Math" panose="02040503050406030204" pitchFamily="18" charset="0"/>
                              <a:ea typeface="+mn-ea"/>
                            </a:rPr>
                          </m:ctrlPr>
                        </m:fPr>
                        <m:num>
                          <m:sSub>
                            <m:sSubPr>
                              <m:ctrlPr>
                                <a:rPr lang="zh-CN" altLang="zh-CN" i="1">
                                  <a:latin typeface="Cambria Math" panose="02040503050406030204" pitchFamily="18" charset="0"/>
                                  <a:ea typeface="+mn-ea"/>
                                </a:rPr>
                              </m:ctrlPr>
                            </m:sSubPr>
                            <m:e>
                              <m:r>
                                <m:rPr>
                                  <m:nor/>
                                </m:rPr>
                                <a:rPr lang="en-US" altLang="zh-CN">
                                  <a:latin typeface="+mn-ea"/>
                                  <a:ea typeface="+mn-ea"/>
                                </a:rPr>
                                <m:t>S</m:t>
                              </m:r>
                            </m:e>
                            <m:sub>
                              <m:r>
                                <m:rPr>
                                  <m:nor/>
                                </m:rPr>
                                <a:rPr lang="en-US" altLang="zh-CN">
                                  <a:latin typeface="+mn-ea"/>
                                  <a:ea typeface="+mn-ea"/>
                                </a:rPr>
                                <m:t>(</m:t>
                              </m:r>
                              <m:r>
                                <m:rPr>
                                  <m:nor/>
                                </m:rPr>
                                <a:rPr lang="en-US" altLang="zh-CN">
                                  <a:latin typeface="+mn-ea"/>
                                  <a:ea typeface="+mn-ea"/>
                                </a:rPr>
                                <m:t>ABC</m:t>
                              </m:r>
                              <m:r>
                                <m:rPr>
                                  <m:nor/>
                                </m:rPr>
                                <a:rPr lang="en-US" altLang="zh-CN">
                                  <a:latin typeface="+mn-ea"/>
                                  <a:ea typeface="+mn-ea"/>
                                </a:rPr>
                                <m:t>+</m:t>
                              </m:r>
                              <m:r>
                                <m:rPr>
                                  <m:nor/>
                                </m:rPr>
                                <a:rPr lang="en-US" altLang="zh-CN">
                                  <a:latin typeface="+mn-ea"/>
                                  <a:ea typeface="+mn-ea"/>
                                </a:rPr>
                                <m:t>CDA</m:t>
                              </m:r>
                              <m:r>
                                <m:rPr>
                                  <m:nor/>
                                </m:rPr>
                                <a:rPr lang="en-US" altLang="zh-CN">
                                  <a:latin typeface="+mn-ea"/>
                                  <a:ea typeface="+mn-ea"/>
                                </a:rPr>
                                <m:t>)</m:t>
                              </m:r>
                            </m:sub>
                          </m:sSub>
                        </m:num>
                        <m:den>
                          <m:r>
                            <a:rPr lang="en-US" altLang="zh-CN">
                              <a:latin typeface="Cambria Math" panose="02040503050406030204" pitchFamily="18" charset="0"/>
                              <a:ea typeface="+mn-ea"/>
                            </a:rPr>
                            <m:t>2</m:t>
                          </m:r>
                          <m:r>
                            <a:rPr lang="en-US" altLang="zh-CN" i="1">
                              <a:latin typeface="Cambria Math" panose="02040503050406030204" pitchFamily="18" charset="0"/>
                              <a:ea typeface="+mn-ea"/>
                            </a:rPr>
                            <m:t>𝜋</m:t>
                          </m:r>
                          <m:sSub>
                            <m:sSubPr>
                              <m:ctrlPr>
                                <a:rPr lang="zh-CN" altLang="zh-CN" i="1">
                                  <a:latin typeface="Cambria Math" panose="02040503050406030204" pitchFamily="18" charset="0"/>
                                  <a:ea typeface="+mn-ea"/>
                                </a:rPr>
                              </m:ctrlPr>
                            </m:sSubPr>
                            <m:e>
                              <m:r>
                                <m:rPr>
                                  <m:nor/>
                                </m:rPr>
                                <a:rPr lang="en-US" altLang="zh-CN">
                                  <a:latin typeface="+mn-ea"/>
                                  <a:ea typeface="+mn-ea"/>
                                </a:rPr>
                                <m:t>S</m:t>
                              </m:r>
                            </m:e>
                            <m:sub>
                              <m:r>
                                <m:rPr>
                                  <m:nor/>
                                </m:rPr>
                                <a:rPr lang="en-US" altLang="zh-CN">
                                  <a:latin typeface="+mn-ea"/>
                                  <a:ea typeface="+mn-ea"/>
                                </a:rPr>
                                <m:t>(</m:t>
                              </m:r>
                              <m:r>
                                <m:rPr>
                                  <m:nor/>
                                </m:rPr>
                                <a:rPr lang="en-US" altLang="zh-CN">
                                  <a:latin typeface="+mn-ea"/>
                                  <a:ea typeface="+mn-ea"/>
                                </a:rPr>
                                <m:t>OBE</m:t>
                              </m:r>
                              <m:r>
                                <m:rPr>
                                  <m:nor/>
                                </m:rPr>
                                <a:rPr lang="en-US" altLang="zh-CN">
                                  <a:latin typeface="+mn-ea"/>
                                  <a:ea typeface="+mn-ea"/>
                                </a:rPr>
                                <m:t>+</m:t>
                              </m:r>
                              <m:r>
                                <m:rPr>
                                  <m:nor/>
                                </m:rPr>
                                <a:rPr lang="en-US" altLang="zh-CN">
                                  <a:latin typeface="+mn-ea"/>
                                  <a:ea typeface="+mn-ea"/>
                                </a:rPr>
                                <m:t>ODF</m:t>
                              </m:r>
                              <m:r>
                                <m:rPr>
                                  <m:nor/>
                                </m:rPr>
                                <a:rPr lang="en-US" altLang="zh-CN">
                                  <a:latin typeface="+mn-ea"/>
                                  <a:ea typeface="+mn-ea"/>
                                </a:rPr>
                                <m:t>)</m:t>
                              </m:r>
                            </m:sub>
                          </m:sSub>
                        </m:den>
                      </m:f>
                    </m:oMath>
                  </m:oMathPara>
                </a14:m>
                <a:endParaRPr lang="en-US" altLang="zh-CN" dirty="0">
                  <a:latin typeface="+mn-ea"/>
                  <a:ea typeface="+mn-ea"/>
                </a:endParaRPr>
              </a:p>
              <a:p>
                <a:pPr algn="just">
                  <a:spcAft>
                    <a:spcPts val="0"/>
                  </a:spcAft>
                </a:pPr>
                <a:endParaRPr lang="zh-CN" altLang="zh-CN" b="1" kern="100" dirty="0">
                  <a:latin typeface="+mn-ea"/>
                  <a:ea typeface="+mn-ea"/>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5CCC84A2-A644-4417-A2CF-8C2DA6F41D27}"/>
                  </a:ext>
                </a:extLst>
              </p:cNvPr>
              <p:cNvSpPr>
                <a:spLocks noRot="1" noChangeAspect="1" noMove="1" noResize="1" noEditPoints="1" noAdjustHandles="1" noChangeArrowheads="1" noChangeShapeType="1" noTextEdit="1"/>
              </p:cNvSpPr>
              <p:nvPr/>
            </p:nvSpPr>
            <p:spPr>
              <a:xfrm>
                <a:off x="1986044" y="1574849"/>
                <a:ext cx="2836949" cy="1367426"/>
              </a:xfrm>
              <a:prstGeom prst="rect">
                <a:avLst/>
              </a:prstGeom>
              <a:blipFill>
                <a:blip r:embed="rId4"/>
                <a:stretch>
                  <a:fillRect/>
                </a:stretch>
              </a:blipFill>
            </p:spPr>
            <p:txBody>
              <a:bodyPr/>
              <a:lstStyle/>
              <a:p>
                <a:r>
                  <a:rPr lang="zh-CN" altLang="en-US">
                    <a:noFill/>
                  </a:rPr>
                  <a:t> </a:t>
                </a:r>
              </a:p>
            </p:txBody>
          </p:sp>
        </mc:Fallback>
      </mc:AlternateContent>
      <p:sp>
        <p:nvSpPr>
          <p:cNvPr id="8" name="Rectangle 2">
            <a:extLst>
              <a:ext uri="{FF2B5EF4-FFF2-40B4-BE49-F238E27FC236}">
                <a16:creationId xmlns:a16="http://schemas.microsoft.com/office/drawing/2014/main" id="{BC7DED5A-D0AD-43DA-AF2B-23324515906C}"/>
              </a:ext>
            </a:extLst>
          </p:cNvPr>
          <p:cNvSpPr>
            <a:spLocks noChangeArrowheads="1"/>
          </p:cNvSpPr>
          <p:nvPr/>
        </p:nvSpPr>
        <p:spPr bwMode="auto">
          <a:xfrm flipV="1">
            <a:off x="4788024" y="2793702"/>
            <a:ext cx="788856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zh-CN" altLang="en-US"/>
          </a:p>
        </p:txBody>
      </p:sp>
      <p:sp>
        <p:nvSpPr>
          <p:cNvPr id="4" name="Rectangle 7">
            <a:extLst>
              <a:ext uri="{FF2B5EF4-FFF2-40B4-BE49-F238E27FC236}">
                <a16:creationId xmlns:a16="http://schemas.microsoft.com/office/drawing/2014/main" id="{89464F54-2A0F-42C6-AE35-82828C246B60}"/>
              </a:ext>
            </a:extLst>
          </p:cNvPr>
          <p:cNvSpPr>
            <a:spLocks noChangeArrowheads="1"/>
          </p:cNvSpPr>
          <p:nvPr/>
        </p:nvSpPr>
        <p:spPr bwMode="auto">
          <a:xfrm>
            <a:off x="1535997" y="2934334"/>
            <a:ext cx="4635377"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indent="228600" defTabSz="685800" eaLnBrk="0" hangingPunct="0"/>
            <a:r>
              <a:rPr lang="en-US" altLang="zh-CN" sz="1500" b="1" dirty="0">
                <a:latin typeface="+mn-ea"/>
                <a:ea typeface="+mn-ea"/>
                <a:cs typeface="Times New Roman" panose="02020603050405020304" pitchFamily="18" charset="0"/>
              </a:rPr>
              <a:t>S(ABC+CDA)</a:t>
            </a:r>
            <a:r>
              <a:rPr lang="zh-CN" altLang="en-US" sz="1500" b="1" dirty="0">
                <a:latin typeface="+mn-ea"/>
                <a:ea typeface="+mn-ea"/>
                <a:cs typeface="Times New Roman" panose="02020603050405020304" pitchFamily="18" charset="0"/>
              </a:rPr>
              <a:t>代表图中滞回曲线所包围的面积</a:t>
            </a:r>
            <a:endParaRPr lang="en-US" altLang="zh-CN" sz="1500" b="1" dirty="0">
              <a:latin typeface="+mn-ea"/>
              <a:ea typeface="+mn-ea"/>
              <a:cs typeface="Times New Roman" panose="02020603050405020304" pitchFamily="18" charset="0"/>
            </a:endParaRPr>
          </a:p>
          <a:p>
            <a:pPr indent="228600" defTabSz="685800" eaLnBrk="0" hangingPunct="0"/>
            <a:endParaRPr lang="en-US" altLang="zh-CN" sz="1500" b="1" dirty="0">
              <a:latin typeface="+mn-ea"/>
              <a:ea typeface="+mn-ea"/>
              <a:cs typeface="Times New Roman" panose="02020603050405020304" pitchFamily="18" charset="0"/>
            </a:endParaRPr>
          </a:p>
          <a:p>
            <a:pPr indent="228600" defTabSz="685800" eaLnBrk="0" hangingPunct="0"/>
            <a:r>
              <a:rPr lang="en-US" altLang="zh-CN" sz="1500" b="1" dirty="0">
                <a:latin typeface="+mn-ea"/>
                <a:ea typeface="+mn-ea"/>
                <a:cs typeface="Times New Roman" panose="02020603050405020304" pitchFamily="18" charset="0"/>
              </a:rPr>
              <a:t>S(OBE+ODF)</a:t>
            </a:r>
            <a:r>
              <a:rPr lang="zh-CN" altLang="en-US" sz="1500" b="1" dirty="0">
                <a:latin typeface="+mn-ea"/>
                <a:ea typeface="+mn-ea"/>
                <a:cs typeface="Times New Roman" panose="02020603050405020304" pitchFamily="18" charset="0"/>
              </a:rPr>
              <a:t>代表三角形</a:t>
            </a:r>
            <a:r>
              <a:rPr lang="en-US" altLang="zh-CN" sz="1500" b="1" dirty="0">
                <a:latin typeface="+mn-ea"/>
                <a:ea typeface="+mn-ea"/>
                <a:cs typeface="Times New Roman" panose="02020603050405020304" pitchFamily="18" charset="0"/>
              </a:rPr>
              <a:t>OBE</a:t>
            </a:r>
            <a:r>
              <a:rPr lang="zh-CN" altLang="en-US" sz="1500" b="1" dirty="0">
                <a:latin typeface="+mn-ea"/>
                <a:ea typeface="+mn-ea"/>
                <a:cs typeface="Times New Roman" panose="02020603050405020304" pitchFamily="18" charset="0"/>
              </a:rPr>
              <a:t>与</a:t>
            </a:r>
            <a:r>
              <a:rPr lang="en-US" altLang="zh-CN" sz="1500" b="1" dirty="0">
                <a:latin typeface="+mn-ea"/>
                <a:ea typeface="+mn-ea"/>
                <a:cs typeface="Times New Roman" panose="02020603050405020304" pitchFamily="18" charset="0"/>
              </a:rPr>
              <a:t>ODF</a:t>
            </a:r>
            <a:r>
              <a:rPr lang="zh-CN" altLang="en-US" sz="1500" b="1" dirty="0">
                <a:latin typeface="+mn-ea"/>
                <a:ea typeface="+mn-ea"/>
                <a:cs typeface="Times New Roman" panose="02020603050405020304" pitchFamily="18" charset="0"/>
              </a:rPr>
              <a:t>的面积之和。</a:t>
            </a:r>
            <a:endParaRPr lang="zh-CN" altLang="en-US" sz="2400" b="1" dirty="0">
              <a:latin typeface="+mn-ea"/>
              <a:ea typeface="+mn-ea"/>
            </a:endParaRPr>
          </a:p>
        </p:txBody>
      </p:sp>
      <p:grpSp>
        <p:nvGrpSpPr>
          <p:cNvPr id="24" name="组合 23">
            <a:extLst>
              <a:ext uri="{FF2B5EF4-FFF2-40B4-BE49-F238E27FC236}">
                <a16:creationId xmlns:a16="http://schemas.microsoft.com/office/drawing/2014/main" id="{E327C08F-B1CD-4460-9FEB-A1836D867628}"/>
              </a:ext>
            </a:extLst>
          </p:cNvPr>
          <p:cNvGrpSpPr/>
          <p:nvPr/>
        </p:nvGrpSpPr>
        <p:grpSpPr>
          <a:xfrm>
            <a:off x="6680387" y="2233503"/>
            <a:ext cx="1889171" cy="1805108"/>
            <a:chOff x="0" y="0"/>
            <a:chExt cx="1791343" cy="1886705"/>
          </a:xfrm>
        </p:grpSpPr>
        <p:sp>
          <p:nvSpPr>
            <p:cNvPr id="25" name="任意多边形 42">
              <a:extLst>
                <a:ext uri="{FF2B5EF4-FFF2-40B4-BE49-F238E27FC236}">
                  <a16:creationId xmlns:a16="http://schemas.microsoft.com/office/drawing/2014/main" id="{28AF4DEC-4F12-4ABD-8FF5-83C7CE4964AC}"/>
                </a:ext>
              </a:extLst>
            </p:cNvPr>
            <p:cNvSpPr/>
            <p:nvPr/>
          </p:nvSpPr>
          <p:spPr>
            <a:xfrm>
              <a:off x="497940" y="475307"/>
              <a:ext cx="764259" cy="1005543"/>
            </a:xfrm>
            <a:custGeom>
              <a:avLst/>
              <a:gdLst>
                <a:gd name="connsiteX0" fmla="*/ 761944 w 764259"/>
                <a:gd name="connsiteY0" fmla="*/ 41377 h 1005543"/>
                <a:gd name="connsiteX1" fmla="*/ 657169 w 764259"/>
                <a:gd name="connsiteY1" fmla="*/ 3277 h 1005543"/>
                <a:gd name="connsiteX2" fmla="*/ 419044 w 764259"/>
                <a:gd name="connsiteY2" fmla="*/ 79477 h 1005543"/>
                <a:gd name="connsiteX3" fmla="*/ 219019 w 764259"/>
                <a:gd name="connsiteY3" fmla="*/ 327127 h 1005543"/>
                <a:gd name="connsiteX4" fmla="*/ 133294 w 764259"/>
                <a:gd name="connsiteY4" fmla="*/ 555727 h 1005543"/>
                <a:gd name="connsiteX5" fmla="*/ 9469 w 764259"/>
                <a:gd name="connsiteY5" fmla="*/ 974827 h 1005543"/>
                <a:gd name="connsiteX6" fmla="*/ 409519 w 764259"/>
                <a:gd name="connsiteY6" fmla="*/ 936727 h 1005543"/>
                <a:gd name="connsiteX7" fmla="*/ 580969 w 764259"/>
                <a:gd name="connsiteY7" fmla="*/ 641452 h 1005543"/>
                <a:gd name="connsiteX8" fmla="*/ 714319 w 764259"/>
                <a:gd name="connsiteY8" fmla="*/ 279502 h 1005543"/>
                <a:gd name="connsiteX9" fmla="*/ 761944 w 764259"/>
                <a:gd name="connsiteY9" fmla="*/ 41377 h 100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259" h="1005543">
                  <a:moveTo>
                    <a:pt x="761944" y="41377"/>
                  </a:moveTo>
                  <a:cubicBezTo>
                    <a:pt x="752419" y="-4661"/>
                    <a:pt x="714319" y="-3073"/>
                    <a:pt x="657169" y="3277"/>
                  </a:cubicBezTo>
                  <a:cubicBezTo>
                    <a:pt x="600019" y="9627"/>
                    <a:pt x="492069" y="25502"/>
                    <a:pt x="419044" y="79477"/>
                  </a:cubicBezTo>
                  <a:cubicBezTo>
                    <a:pt x="346019" y="133452"/>
                    <a:pt x="266644" y="247752"/>
                    <a:pt x="219019" y="327127"/>
                  </a:cubicBezTo>
                  <a:cubicBezTo>
                    <a:pt x="171394" y="406502"/>
                    <a:pt x="168219" y="447777"/>
                    <a:pt x="133294" y="555727"/>
                  </a:cubicBezTo>
                  <a:cubicBezTo>
                    <a:pt x="98369" y="663677"/>
                    <a:pt x="-36568" y="911327"/>
                    <a:pt x="9469" y="974827"/>
                  </a:cubicBezTo>
                  <a:cubicBezTo>
                    <a:pt x="55506" y="1038327"/>
                    <a:pt x="314269" y="992290"/>
                    <a:pt x="409519" y="936727"/>
                  </a:cubicBezTo>
                  <a:cubicBezTo>
                    <a:pt x="504769" y="881165"/>
                    <a:pt x="530169" y="750989"/>
                    <a:pt x="580969" y="641452"/>
                  </a:cubicBezTo>
                  <a:cubicBezTo>
                    <a:pt x="631769" y="531915"/>
                    <a:pt x="677807" y="377927"/>
                    <a:pt x="714319" y="279502"/>
                  </a:cubicBezTo>
                  <a:cubicBezTo>
                    <a:pt x="750831" y="181077"/>
                    <a:pt x="771469" y="87415"/>
                    <a:pt x="761944" y="41377"/>
                  </a:cubicBezTo>
                  <a:close/>
                </a:path>
              </a:pathLst>
            </a:custGeom>
            <a:pattFill prst="ltDnDiag">
              <a:fgClr>
                <a:schemeClr val="accent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3000" b="1"/>
            </a:p>
          </p:txBody>
        </p:sp>
        <p:cxnSp>
          <p:nvCxnSpPr>
            <p:cNvPr id="26" name="直接连接符 25">
              <a:extLst>
                <a:ext uri="{FF2B5EF4-FFF2-40B4-BE49-F238E27FC236}">
                  <a16:creationId xmlns:a16="http://schemas.microsoft.com/office/drawing/2014/main" id="{DD00C104-4506-4E73-AF76-3739258E9B1D}"/>
                </a:ext>
              </a:extLst>
            </p:cNvPr>
            <p:cNvCxnSpPr/>
            <p:nvPr/>
          </p:nvCxnSpPr>
          <p:spPr>
            <a:xfrm>
              <a:off x="1258431" y="506995"/>
              <a:ext cx="0" cy="476250"/>
            </a:xfrm>
            <a:prstGeom prst="line">
              <a:avLst/>
            </a:prstGeom>
          </p:spPr>
          <p:style>
            <a:lnRef idx="1">
              <a:schemeClr val="dk1"/>
            </a:lnRef>
            <a:fillRef idx="0">
              <a:schemeClr val="dk1"/>
            </a:fillRef>
            <a:effectRef idx="0">
              <a:schemeClr val="dk1"/>
            </a:effectRef>
            <a:fontRef idx="minor">
              <a:schemeClr val="tx1"/>
            </a:fontRef>
          </p:style>
        </p:cxnSp>
        <p:sp>
          <p:nvSpPr>
            <p:cNvPr id="27" name="文本框 2">
              <a:extLst>
                <a:ext uri="{FF2B5EF4-FFF2-40B4-BE49-F238E27FC236}">
                  <a16:creationId xmlns:a16="http://schemas.microsoft.com/office/drawing/2014/main" id="{7B713C5E-39BA-4283-9316-DFD85F269E4D}"/>
                </a:ext>
              </a:extLst>
            </p:cNvPr>
            <p:cNvSpPr txBox="1">
              <a:spLocks noChangeArrowheads="1"/>
            </p:cNvSpPr>
            <p:nvPr/>
          </p:nvSpPr>
          <p:spPr bwMode="auto">
            <a:xfrm>
              <a:off x="334892" y="769447"/>
              <a:ext cx="647699" cy="844433"/>
            </a:xfrm>
            <a:prstGeom prst="rect">
              <a:avLst/>
            </a:prstGeom>
            <a:noFill/>
            <a:ln w="9525">
              <a:noFill/>
              <a:miter lim="800000"/>
              <a:headEnd/>
              <a:tailEnd/>
            </a:ln>
          </p:spPr>
          <p:txBody>
            <a:bodyPr rot="0" vert="horz" wrap="square" lIns="68580" tIns="34290" rIns="68580" bIns="34290" anchor="t" anchorCtr="0">
              <a:spAutoFit/>
            </a:bodyPr>
            <a:lstStyle/>
            <a:p>
              <a:pPr algn="just">
                <a:spcAft>
                  <a:spcPts val="0"/>
                </a:spcAft>
              </a:pPr>
              <a:r>
                <a:rPr lang="en-US" sz="1200" b="1" kern="100" dirty="0">
                  <a:latin typeface="Times New Roman" panose="02020603050405020304" pitchFamily="18" charset="0"/>
                  <a:cs typeface="Times New Roman" panose="02020603050405020304" pitchFamily="18" charset="0"/>
                </a:rPr>
                <a:t>F  A  O </a:t>
              </a:r>
              <a:endParaRPr lang="zh-CN" altLang="en-US" sz="1200" b="1" kern="100" dirty="0">
                <a:latin typeface="Times New Roman" panose="02020603050405020304" pitchFamily="18" charset="0"/>
                <a:cs typeface="Times New Roman" panose="02020603050405020304" pitchFamily="18" charset="0"/>
              </a:endParaRPr>
            </a:p>
            <a:p>
              <a:pPr algn="just">
                <a:spcAft>
                  <a:spcPts val="0"/>
                </a:spcAft>
              </a:pPr>
              <a:r>
                <a:rPr lang="en-US" sz="1200" b="1" kern="100" dirty="0">
                  <a:latin typeface="Times New Roman" panose="02020603050405020304" pitchFamily="18" charset="0"/>
                  <a:cs typeface="Times New Roman" panose="02020603050405020304" pitchFamily="18" charset="0"/>
                </a:rPr>
                <a:t> </a:t>
              </a:r>
              <a:endParaRPr lang="zh-CN" altLang="en-US" sz="1200" b="1" kern="100" dirty="0">
                <a:latin typeface="Times New Roman" panose="02020603050405020304" pitchFamily="18" charset="0"/>
                <a:cs typeface="Times New Roman" panose="02020603050405020304" pitchFamily="18" charset="0"/>
              </a:endParaRPr>
            </a:p>
            <a:p>
              <a:pPr algn="just">
                <a:spcAft>
                  <a:spcPts val="0"/>
                </a:spcAft>
              </a:pPr>
              <a:r>
                <a:rPr lang="en-US" sz="1200" b="1" kern="100" dirty="0">
                  <a:latin typeface="Times New Roman" panose="02020603050405020304" pitchFamily="18" charset="0"/>
                  <a:cs typeface="Times New Roman" panose="02020603050405020304" pitchFamily="18" charset="0"/>
                </a:rPr>
                <a:t> </a:t>
              </a:r>
              <a:endParaRPr lang="zh-CN" altLang="en-US" sz="1200" b="1" kern="100" dirty="0">
                <a:latin typeface="Times New Roman" panose="02020603050405020304" pitchFamily="18" charset="0"/>
                <a:cs typeface="Times New Roman" panose="02020603050405020304" pitchFamily="18" charset="0"/>
              </a:endParaRPr>
            </a:p>
            <a:p>
              <a:pPr algn="ctr">
                <a:spcAft>
                  <a:spcPts val="0"/>
                </a:spcAft>
              </a:pPr>
              <a:r>
                <a:rPr lang="en-US" sz="1200" b="1" kern="100" dirty="0">
                  <a:latin typeface="Times New Roman" panose="02020603050405020304" pitchFamily="18" charset="0"/>
                  <a:cs typeface="Times New Roman" panose="02020603050405020304" pitchFamily="18" charset="0"/>
                </a:rPr>
                <a:t>D</a:t>
              </a:r>
              <a:endParaRPr lang="zh-CN" altLang="en-US" sz="1200" b="1" kern="100" dirty="0">
                <a:latin typeface="Times New Roman" panose="02020603050405020304" pitchFamily="18" charset="0"/>
                <a:cs typeface="Times New Roman" panose="02020603050405020304" pitchFamily="18" charset="0"/>
              </a:endParaRPr>
            </a:p>
          </p:txBody>
        </p:sp>
        <p:cxnSp>
          <p:nvCxnSpPr>
            <p:cNvPr id="28" name="直接箭头连接符 27">
              <a:extLst>
                <a:ext uri="{FF2B5EF4-FFF2-40B4-BE49-F238E27FC236}">
                  <a16:creationId xmlns:a16="http://schemas.microsoft.com/office/drawing/2014/main" id="{37FC0424-6BA3-49B8-AE41-A323ADDECB97}"/>
                </a:ext>
              </a:extLst>
            </p:cNvPr>
            <p:cNvCxnSpPr/>
            <p:nvPr/>
          </p:nvCxnSpPr>
          <p:spPr>
            <a:xfrm flipV="1">
              <a:off x="882713" y="76955"/>
              <a:ext cx="0" cy="1809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文本框 2">
              <a:extLst>
                <a:ext uri="{FF2B5EF4-FFF2-40B4-BE49-F238E27FC236}">
                  <a16:creationId xmlns:a16="http://schemas.microsoft.com/office/drawing/2014/main" id="{C6CC7600-5253-4581-B242-648EA4E64F61}"/>
                </a:ext>
              </a:extLst>
            </p:cNvPr>
            <p:cNvSpPr txBox="1">
              <a:spLocks noChangeArrowheads="1"/>
            </p:cNvSpPr>
            <p:nvPr/>
          </p:nvSpPr>
          <p:spPr bwMode="auto">
            <a:xfrm>
              <a:off x="855333" y="0"/>
              <a:ext cx="256539" cy="265394"/>
            </a:xfrm>
            <a:prstGeom prst="rect">
              <a:avLst/>
            </a:prstGeom>
            <a:noFill/>
            <a:ln w="9525">
              <a:noFill/>
              <a:miter lim="800000"/>
              <a:headEnd/>
              <a:tailEnd/>
            </a:ln>
          </p:spPr>
          <p:txBody>
            <a:bodyPr rot="0" vert="horz" wrap="square" lIns="68580" tIns="34290" rIns="68580" bIns="34290" anchor="t" anchorCtr="0">
              <a:spAutoFit/>
            </a:bodyPr>
            <a:lstStyle/>
            <a:p>
              <a:pPr algn="just">
                <a:spcAft>
                  <a:spcPts val="0"/>
                </a:spcAft>
              </a:pPr>
              <a:r>
                <a:rPr lang="en-US" sz="1200" b="1" kern="100">
                  <a:latin typeface="Times New Roman" panose="02020603050405020304" pitchFamily="18" charset="0"/>
                  <a:cs typeface="Times New Roman" panose="02020603050405020304" pitchFamily="18" charset="0"/>
                </a:rPr>
                <a:t>F</a:t>
              </a:r>
              <a:endParaRPr lang="zh-CN" altLang="en-US" sz="1200" b="1" kern="100">
                <a:latin typeface="Times New Roman" panose="02020603050405020304" pitchFamily="18" charset="0"/>
                <a:cs typeface="Times New Roman" panose="02020603050405020304" pitchFamily="18" charset="0"/>
              </a:endParaRPr>
            </a:p>
          </p:txBody>
        </p:sp>
        <p:cxnSp>
          <p:nvCxnSpPr>
            <p:cNvPr id="30" name="直接箭头连接符 29">
              <a:extLst>
                <a:ext uri="{FF2B5EF4-FFF2-40B4-BE49-F238E27FC236}">
                  <a16:creationId xmlns:a16="http://schemas.microsoft.com/office/drawing/2014/main" id="{56232D65-BD5C-475B-AB19-A6D358BA87E7}"/>
                </a:ext>
              </a:extLst>
            </p:cNvPr>
            <p:cNvCxnSpPr/>
            <p:nvPr/>
          </p:nvCxnSpPr>
          <p:spPr>
            <a:xfrm>
              <a:off x="0" y="986828"/>
              <a:ext cx="1790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文本框 2">
              <a:extLst>
                <a:ext uri="{FF2B5EF4-FFF2-40B4-BE49-F238E27FC236}">
                  <a16:creationId xmlns:a16="http://schemas.microsoft.com/office/drawing/2014/main" id="{703E1F72-9DD9-43C6-9977-459D6CEA9F43}"/>
                </a:ext>
              </a:extLst>
            </p:cNvPr>
            <p:cNvSpPr txBox="1">
              <a:spLocks noChangeArrowheads="1"/>
            </p:cNvSpPr>
            <p:nvPr/>
          </p:nvSpPr>
          <p:spPr bwMode="auto">
            <a:xfrm>
              <a:off x="1534169" y="764788"/>
              <a:ext cx="257174" cy="265394"/>
            </a:xfrm>
            <a:prstGeom prst="rect">
              <a:avLst/>
            </a:prstGeom>
            <a:noFill/>
            <a:ln w="9525">
              <a:noFill/>
              <a:miter lim="800000"/>
              <a:headEnd/>
              <a:tailEnd/>
            </a:ln>
          </p:spPr>
          <p:txBody>
            <a:bodyPr rot="0" vert="horz" wrap="square" lIns="68580" tIns="34290" rIns="68580" bIns="34290" anchor="t" anchorCtr="0">
              <a:spAutoFit/>
            </a:bodyPr>
            <a:lstStyle/>
            <a:p>
              <a:pPr algn="just">
                <a:spcAft>
                  <a:spcPts val="0"/>
                </a:spcAft>
              </a:pPr>
              <a:r>
                <a:rPr lang="en-US" sz="1200" b="1" kern="100">
                  <a:latin typeface="Times New Roman" panose="02020603050405020304" pitchFamily="18" charset="0"/>
                  <a:cs typeface="Times New Roman" panose="02020603050405020304" pitchFamily="18" charset="0"/>
                </a:rPr>
                <a:t>X</a:t>
              </a:r>
              <a:endParaRPr lang="zh-CN" altLang="en-US" sz="1200" b="1" kern="100">
                <a:latin typeface="Times New Roman" panose="02020603050405020304" pitchFamily="18" charset="0"/>
                <a:cs typeface="Times New Roman" panose="02020603050405020304" pitchFamily="18" charset="0"/>
              </a:endParaRPr>
            </a:p>
          </p:txBody>
        </p:sp>
        <p:sp>
          <p:nvSpPr>
            <p:cNvPr id="32" name="文本框 2">
              <a:extLst>
                <a:ext uri="{FF2B5EF4-FFF2-40B4-BE49-F238E27FC236}">
                  <a16:creationId xmlns:a16="http://schemas.microsoft.com/office/drawing/2014/main" id="{2917A170-0305-4242-915C-1C66B85986CE}"/>
                </a:ext>
              </a:extLst>
            </p:cNvPr>
            <p:cNvSpPr txBox="1">
              <a:spLocks noChangeArrowheads="1"/>
            </p:cNvSpPr>
            <p:nvPr/>
          </p:nvSpPr>
          <p:spPr bwMode="auto">
            <a:xfrm>
              <a:off x="1172423" y="253497"/>
              <a:ext cx="257175" cy="266700"/>
            </a:xfrm>
            <a:prstGeom prst="rect">
              <a:avLst/>
            </a:prstGeom>
            <a:noFill/>
            <a:ln w="9525">
              <a:noFill/>
              <a:miter lim="800000"/>
              <a:headEnd/>
              <a:tailEnd/>
            </a:ln>
          </p:spPr>
          <p:txBody>
            <a:bodyPr rot="0" vert="horz" wrap="square" lIns="68580" tIns="34290" rIns="68580" bIns="34290" anchor="t" anchorCtr="0">
              <a:noAutofit/>
            </a:bodyPr>
            <a:lstStyle/>
            <a:p>
              <a:pPr algn="just">
                <a:spcAft>
                  <a:spcPts val="0"/>
                </a:spcAft>
              </a:pPr>
              <a:r>
                <a:rPr lang="en-US" sz="1200" b="1" kern="100">
                  <a:latin typeface="Times New Roman" panose="02020603050405020304" pitchFamily="18" charset="0"/>
                  <a:cs typeface="Times New Roman" panose="02020603050405020304" pitchFamily="18" charset="0"/>
                </a:rPr>
                <a:t>B</a:t>
              </a:r>
              <a:endParaRPr lang="zh-CN" altLang="en-US" sz="1200" b="1" kern="100">
                <a:latin typeface="Times New Roman" panose="02020603050405020304" pitchFamily="18" charset="0"/>
                <a:cs typeface="Times New Roman" panose="02020603050405020304" pitchFamily="18" charset="0"/>
              </a:endParaRPr>
            </a:p>
          </p:txBody>
        </p:sp>
        <p:sp>
          <p:nvSpPr>
            <p:cNvPr id="33" name="文本框 2">
              <a:extLst>
                <a:ext uri="{FF2B5EF4-FFF2-40B4-BE49-F238E27FC236}">
                  <a16:creationId xmlns:a16="http://schemas.microsoft.com/office/drawing/2014/main" id="{66AB15C3-C6C6-48B2-91DD-413E106B8E1E}"/>
                </a:ext>
              </a:extLst>
            </p:cNvPr>
            <p:cNvSpPr txBox="1">
              <a:spLocks noChangeArrowheads="1"/>
            </p:cNvSpPr>
            <p:nvPr/>
          </p:nvSpPr>
          <p:spPr bwMode="auto">
            <a:xfrm>
              <a:off x="991318" y="914125"/>
              <a:ext cx="466724" cy="265394"/>
            </a:xfrm>
            <a:prstGeom prst="rect">
              <a:avLst/>
            </a:prstGeom>
            <a:noFill/>
            <a:ln w="9525">
              <a:noFill/>
              <a:miter lim="800000"/>
              <a:headEnd/>
              <a:tailEnd/>
            </a:ln>
          </p:spPr>
          <p:txBody>
            <a:bodyPr rot="0" vert="horz" wrap="square" lIns="68580" tIns="34290" rIns="68580" bIns="34290" anchor="t" anchorCtr="0">
              <a:spAutoFit/>
            </a:bodyPr>
            <a:lstStyle/>
            <a:p>
              <a:pPr algn="just">
                <a:spcAft>
                  <a:spcPts val="0"/>
                </a:spcAft>
              </a:pPr>
              <a:r>
                <a:rPr lang="en-US" sz="1200" b="1" kern="100">
                  <a:latin typeface="Times New Roman" panose="02020603050405020304" pitchFamily="18" charset="0"/>
                  <a:cs typeface="Times New Roman" panose="02020603050405020304" pitchFamily="18" charset="0"/>
                </a:rPr>
                <a:t>C  E</a:t>
              </a:r>
              <a:endParaRPr lang="zh-CN" altLang="en-US" sz="1200" b="1" kern="100">
                <a:latin typeface="Times New Roman" panose="02020603050405020304" pitchFamily="18" charset="0"/>
                <a:cs typeface="Times New Roman" panose="02020603050405020304" pitchFamily="18" charset="0"/>
              </a:endParaRPr>
            </a:p>
          </p:txBody>
        </p:sp>
      </p:grpSp>
      <p:sp>
        <p:nvSpPr>
          <p:cNvPr id="34" name="标题 1">
            <a:extLst>
              <a:ext uri="{FF2B5EF4-FFF2-40B4-BE49-F238E27FC236}">
                <a16:creationId xmlns:a16="http://schemas.microsoft.com/office/drawing/2014/main" id="{7FA4FAD3-72EE-224B-B29D-6C2E9197F59C}"/>
              </a:ext>
            </a:extLst>
          </p:cNvPr>
          <p:cNvSpPr txBox="1">
            <a:spLocks/>
          </p:cNvSpPr>
          <p:nvPr/>
        </p:nvSpPr>
        <p:spPr bwMode="auto">
          <a:xfrm>
            <a:off x="701742" y="96585"/>
            <a:ext cx="601146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Myriad Web" pitchFamily="34" charset="0"/>
              </a:defRPr>
            </a:lvl2pPr>
            <a:lvl3pPr algn="l" rtl="0" eaLnBrk="0" fontAlgn="base" hangingPunct="0">
              <a:spcBef>
                <a:spcPct val="0"/>
              </a:spcBef>
              <a:spcAft>
                <a:spcPct val="0"/>
              </a:spcAft>
              <a:defRPr sz="4000" i="1">
                <a:solidFill>
                  <a:schemeClr val="tx2"/>
                </a:solidFill>
                <a:latin typeface="Myriad Web" pitchFamily="34" charset="0"/>
              </a:defRPr>
            </a:lvl3pPr>
            <a:lvl4pPr algn="l" rtl="0" eaLnBrk="0" fontAlgn="base" hangingPunct="0">
              <a:spcBef>
                <a:spcPct val="0"/>
              </a:spcBef>
              <a:spcAft>
                <a:spcPct val="0"/>
              </a:spcAft>
              <a:defRPr sz="4000" i="1">
                <a:solidFill>
                  <a:schemeClr val="tx2"/>
                </a:solidFill>
                <a:latin typeface="Myriad Web" pitchFamily="34" charset="0"/>
              </a:defRPr>
            </a:lvl4pPr>
            <a:lvl5pPr algn="l" rtl="0" eaLnBrk="0" fontAlgn="base" hangingPunct="0">
              <a:spcBef>
                <a:spcPct val="0"/>
              </a:spcBef>
              <a:spcAft>
                <a:spcPct val="0"/>
              </a:spcAft>
              <a:defRPr sz="4000" i="1">
                <a:solidFill>
                  <a:schemeClr val="tx2"/>
                </a:solidFill>
                <a:latin typeface="Myriad Web" pitchFamily="34" charset="0"/>
              </a:defRPr>
            </a:lvl5pPr>
            <a:lvl6pPr marL="457200" algn="l" rtl="0" fontAlgn="base">
              <a:spcBef>
                <a:spcPct val="0"/>
              </a:spcBef>
              <a:spcAft>
                <a:spcPct val="0"/>
              </a:spcAft>
              <a:defRPr sz="4000" i="1">
                <a:solidFill>
                  <a:schemeClr val="tx2"/>
                </a:solidFill>
                <a:latin typeface="Myriad Web" pitchFamily="34" charset="0"/>
              </a:defRPr>
            </a:lvl6pPr>
            <a:lvl7pPr marL="914400" algn="l" rtl="0" fontAlgn="base">
              <a:spcBef>
                <a:spcPct val="0"/>
              </a:spcBef>
              <a:spcAft>
                <a:spcPct val="0"/>
              </a:spcAft>
              <a:defRPr sz="4000" i="1">
                <a:solidFill>
                  <a:schemeClr val="tx2"/>
                </a:solidFill>
                <a:latin typeface="Myriad Web" pitchFamily="34" charset="0"/>
              </a:defRPr>
            </a:lvl7pPr>
            <a:lvl8pPr marL="1371600" algn="l" rtl="0" fontAlgn="base">
              <a:spcBef>
                <a:spcPct val="0"/>
              </a:spcBef>
              <a:spcAft>
                <a:spcPct val="0"/>
              </a:spcAft>
              <a:defRPr sz="4000" i="1">
                <a:solidFill>
                  <a:schemeClr val="tx2"/>
                </a:solidFill>
                <a:latin typeface="Myriad Web" pitchFamily="34" charset="0"/>
              </a:defRPr>
            </a:lvl8pPr>
            <a:lvl9pPr marL="1828800" algn="l" rtl="0" fontAlgn="base">
              <a:spcBef>
                <a:spcPct val="0"/>
              </a:spcBef>
              <a:spcAft>
                <a:spcPct val="0"/>
              </a:spcAft>
              <a:defRPr sz="4000" i="1">
                <a:solidFill>
                  <a:schemeClr val="tx2"/>
                </a:solidFill>
                <a:latin typeface="Myriad Web" pitchFamily="34" charset="0"/>
              </a:defRPr>
            </a:lvl9pPr>
          </a:lstStyle>
          <a:p>
            <a:r>
              <a:rPr lang="zh-CN" altLang="en-US" sz="2800" b="1" i="0" dirty="0">
                <a:solidFill>
                  <a:schemeClr val="tx1"/>
                </a:solidFill>
                <a:latin typeface="+mn-lt"/>
                <a:ea typeface="+mn-ea"/>
                <a:cs typeface="+mn-cs"/>
                <a:sym typeface="Arial" panose="020B0604020202020204" pitchFamily="34" charset="0"/>
              </a:rPr>
              <a:t>拟静力试验</a:t>
            </a:r>
          </a:p>
        </p:txBody>
      </p:sp>
    </p:spTree>
    <p:extLst>
      <p:ext uri="{BB962C8B-B14F-4D97-AF65-F5344CB8AC3E}">
        <p14:creationId xmlns:p14="http://schemas.microsoft.com/office/powerpoint/2010/main" val="203180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2">
            <a:extLst>
              <a:ext uri="{FF2B5EF4-FFF2-40B4-BE49-F238E27FC236}">
                <a16:creationId xmlns:a16="http://schemas.microsoft.com/office/drawing/2014/main" id="{0BB9DE85-674D-4494-BF31-2EC8F69EDD64}"/>
              </a:ext>
            </a:extLst>
          </p:cNvPr>
          <p:cNvGrpSpPr/>
          <p:nvPr/>
        </p:nvGrpSpPr>
        <p:grpSpPr>
          <a:xfrm>
            <a:off x="19167" y="782385"/>
            <a:ext cx="1377683" cy="3712074"/>
            <a:chOff x="-238074" y="1551401"/>
            <a:chExt cx="1836911" cy="4949432"/>
          </a:xfrm>
        </p:grpSpPr>
        <p:sp>
          <p:nvSpPr>
            <p:cNvPr id="5" name="TextBox 34">
              <a:extLst>
                <a:ext uri="{FF2B5EF4-FFF2-40B4-BE49-F238E27FC236}">
                  <a16:creationId xmlns:a16="http://schemas.microsoft.com/office/drawing/2014/main" id="{C6EA32FE-342F-4D71-876A-3FD8718EA74E}"/>
                </a:ext>
              </a:extLst>
            </p:cNvPr>
            <p:cNvSpPr txBox="1"/>
            <p:nvPr/>
          </p:nvSpPr>
          <p:spPr bwMode="auto">
            <a:xfrm>
              <a:off x="-238074" y="3070414"/>
              <a:ext cx="1836911" cy="4089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量测方案</a:t>
              </a:r>
            </a:p>
          </p:txBody>
        </p:sp>
        <p:sp>
          <p:nvSpPr>
            <p:cNvPr id="6" name="TextBox 35">
              <a:extLst>
                <a:ext uri="{FF2B5EF4-FFF2-40B4-BE49-F238E27FC236}">
                  <a16:creationId xmlns:a16="http://schemas.microsoft.com/office/drawing/2014/main" id="{3C6E74C7-455D-4655-AC6C-E18DAEE04338}"/>
                </a:ext>
              </a:extLst>
            </p:cNvPr>
            <p:cNvSpPr txBox="1"/>
            <p:nvPr/>
          </p:nvSpPr>
          <p:spPr bwMode="auto">
            <a:xfrm>
              <a:off x="-157163" y="4497354"/>
              <a:ext cx="1600202"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7" name="直接连接符 6">
              <a:extLst>
                <a:ext uri="{FF2B5EF4-FFF2-40B4-BE49-F238E27FC236}">
                  <a16:creationId xmlns:a16="http://schemas.microsoft.com/office/drawing/2014/main" id="{E7C12BD5-B87B-4DA7-ABEB-CF543B29145D}"/>
                </a:ext>
              </a:extLst>
            </p:cNvPr>
            <p:cNvCxnSpPr>
              <a:cxnSpLocks/>
            </p:cNvCxnSpPr>
            <p:nvPr/>
          </p:nvCxnSpPr>
          <p:spPr bwMode="auto">
            <a:xfrm>
              <a:off x="1454928" y="1551401"/>
              <a:ext cx="58143" cy="4949432"/>
            </a:xfrm>
            <a:prstGeom prst="line">
              <a:avLst/>
            </a:prstGeom>
            <a:noFill/>
            <a:ln w="19050" cap="flat" cmpd="sng" algn="ctr">
              <a:gradFill flip="none" rotWithShape="1">
                <a:gsLst>
                  <a:gs pos="100000">
                    <a:srgbClr val="FFFFFF">
                      <a:lumMod val="85000"/>
                      <a:alpha val="14000"/>
                    </a:srgbClr>
                  </a:gs>
                  <a:gs pos="50000">
                    <a:srgbClr val="FFFFFF">
                      <a:lumMod val="65000"/>
                    </a:srgbClr>
                  </a:gs>
                  <a:gs pos="100000">
                    <a:srgbClr val="000000">
                      <a:lumMod val="50000"/>
                      <a:lumOff val="50000"/>
                    </a:srgbClr>
                  </a:gs>
                </a:gsLst>
                <a:lin ang="0" scaled="1"/>
                <a:tileRect/>
              </a:gradFill>
              <a:prstDash val="solid"/>
              <a:tailEnd type="none"/>
            </a:ln>
            <a:effectLst/>
          </p:spPr>
        </p:cxnSp>
        <p:cxnSp>
          <p:nvCxnSpPr>
            <p:cNvPr id="8" name="直接连接符 7">
              <a:extLst>
                <a:ext uri="{FF2B5EF4-FFF2-40B4-BE49-F238E27FC236}">
                  <a16:creationId xmlns:a16="http://schemas.microsoft.com/office/drawing/2014/main" id="{DCF1FCE2-9ECB-403C-8EE1-2152A79DC44A}"/>
                </a:ext>
              </a:extLst>
            </p:cNvPr>
            <p:cNvCxnSpPr/>
            <p:nvPr/>
          </p:nvCxnSpPr>
          <p:spPr bwMode="auto">
            <a:xfrm rot="10800000">
              <a:off x="439174" y="2882323"/>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9" name="圆角矩形 49">
              <a:extLst>
                <a:ext uri="{FF2B5EF4-FFF2-40B4-BE49-F238E27FC236}">
                  <a16:creationId xmlns:a16="http://schemas.microsoft.com/office/drawing/2014/main" id="{4EB2DCC8-DF92-424A-838A-D9CFE3746817}"/>
                </a:ext>
              </a:extLst>
            </p:cNvPr>
            <p:cNvSpPr/>
            <p:nvPr/>
          </p:nvSpPr>
          <p:spPr bwMode="auto">
            <a:xfrm>
              <a:off x="24510" y="2110340"/>
              <a:ext cx="1432210" cy="787731"/>
            </a:xfrm>
            <a:prstGeom prst="roundRect">
              <a:avLst>
                <a:gd name="adj" fmla="val 0"/>
              </a:avLst>
            </a:prstGeom>
            <a:gradFill flip="none" rotWithShape="1">
              <a:gsLst>
                <a:gs pos="0">
                  <a:srgbClr val="FFFFFF">
                    <a:lumMod val="95000"/>
                    <a:shade val="30000"/>
                    <a:satMod val="115000"/>
                    <a:alpha val="61000"/>
                  </a:srgbClr>
                </a:gs>
                <a:gs pos="50000">
                  <a:srgbClr val="FFFFFF">
                    <a:lumMod val="95000"/>
                    <a:shade val="67500"/>
                    <a:satMod val="115000"/>
                    <a:alpha val="52000"/>
                  </a:srgbClr>
                </a:gs>
                <a:gs pos="100000">
                  <a:srgbClr val="FFFFFF">
                    <a:lumMod val="95000"/>
                    <a:shade val="100000"/>
                    <a:satMod val="115000"/>
                    <a:alpha val="0"/>
                  </a:srgbClr>
                </a:gs>
              </a:gsLst>
              <a:lin ang="10800000" scaled="1"/>
              <a:tileRect/>
            </a:gradFill>
            <a:ln w="25400" cap="flat" cmpd="sng" algn="ctr">
              <a:noFill/>
              <a:prstDash val="solid"/>
            </a:ln>
            <a:effectLst/>
            <a:scene3d>
              <a:camera prst="orthographicFront"/>
              <a:lightRig rig="threePt" dir="t"/>
            </a:scene3d>
            <a:sp3d>
              <a:bevelT/>
            </a:sp3d>
          </p:spPr>
          <p:txBody>
            <a:bodyPr anchor="ctr"/>
            <a:lstStyle>
              <a:defPPr>
                <a:defRPr lang="en-U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endParaRPr lang="zh-CN" altLang="zh-CN" sz="1500" b="0">
                <a:solidFill>
                  <a:srgbClr val="000000"/>
                </a:solidFill>
                <a:latin typeface="Arial" pitchFamily="34" charset="0"/>
              </a:endParaRPr>
            </a:p>
          </p:txBody>
        </p:sp>
        <p:cxnSp>
          <p:nvCxnSpPr>
            <p:cNvPr id="10" name="直接连接符 9">
              <a:extLst>
                <a:ext uri="{FF2B5EF4-FFF2-40B4-BE49-F238E27FC236}">
                  <a16:creationId xmlns:a16="http://schemas.microsoft.com/office/drawing/2014/main" id="{8FD9D80F-F89B-419B-B85B-FC3D1E3D91CC}"/>
                </a:ext>
              </a:extLst>
            </p:cNvPr>
            <p:cNvCxnSpPr/>
            <p:nvPr/>
          </p:nvCxnSpPr>
          <p:spPr bwMode="auto">
            <a:xfrm rot="10800000">
              <a:off x="433382" y="3676830"/>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1" name="直接连接符 10">
              <a:extLst>
                <a:ext uri="{FF2B5EF4-FFF2-40B4-BE49-F238E27FC236}">
                  <a16:creationId xmlns:a16="http://schemas.microsoft.com/office/drawing/2014/main" id="{DFC2B771-04DE-41EA-8979-5A5B29B5CCED}"/>
                </a:ext>
              </a:extLst>
            </p:cNvPr>
            <p:cNvCxnSpPr/>
            <p:nvPr/>
          </p:nvCxnSpPr>
          <p:spPr bwMode="auto">
            <a:xfrm rot="10800000">
              <a:off x="430417" y="447889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2" name="直接连接符 11">
              <a:extLst>
                <a:ext uri="{FF2B5EF4-FFF2-40B4-BE49-F238E27FC236}">
                  <a16:creationId xmlns:a16="http://schemas.microsoft.com/office/drawing/2014/main" id="{4BEA733C-2D5E-41D0-A7BD-EC6332403D4D}"/>
                </a:ext>
              </a:extLst>
            </p:cNvPr>
            <p:cNvCxnSpPr/>
            <p:nvPr/>
          </p:nvCxnSpPr>
          <p:spPr bwMode="auto">
            <a:xfrm rot="10800000">
              <a:off x="433382" y="448160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 name="直接连接符 12">
              <a:extLst>
                <a:ext uri="{FF2B5EF4-FFF2-40B4-BE49-F238E27FC236}">
                  <a16:creationId xmlns:a16="http://schemas.microsoft.com/office/drawing/2014/main" id="{E227CA85-241E-4FE4-B4B1-7D668F460E0B}"/>
                </a:ext>
              </a:extLst>
            </p:cNvPr>
            <p:cNvCxnSpPr/>
            <p:nvPr/>
          </p:nvCxnSpPr>
          <p:spPr bwMode="auto">
            <a:xfrm rot="10800000">
              <a:off x="430417" y="5283678"/>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4" name="TextBox 34">
              <a:extLst>
                <a:ext uri="{FF2B5EF4-FFF2-40B4-BE49-F238E27FC236}">
                  <a16:creationId xmlns:a16="http://schemas.microsoft.com/office/drawing/2014/main" id="{CEF814D2-41B8-4F30-96D8-C875A3F462A0}"/>
                </a:ext>
              </a:extLst>
            </p:cNvPr>
            <p:cNvSpPr txBox="1"/>
            <p:nvPr/>
          </p:nvSpPr>
          <p:spPr bwMode="auto">
            <a:xfrm>
              <a:off x="-204082" y="2189250"/>
              <a:ext cx="1694036" cy="7166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加载制度</a:t>
              </a:r>
              <a:endParaRPr lang="en-US" altLang="zh-CN"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endParaRPr>
            </a:p>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与方案</a:t>
              </a:r>
            </a:p>
          </p:txBody>
        </p:sp>
      </p:grpSp>
      <p:sp>
        <p:nvSpPr>
          <p:cNvPr id="15" name="TextBox 34">
            <a:extLst>
              <a:ext uri="{FF2B5EF4-FFF2-40B4-BE49-F238E27FC236}">
                <a16:creationId xmlns:a16="http://schemas.microsoft.com/office/drawing/2014/main" id="{F633388A-8E20-4355-AAAB-F307FBEDD640}"/>
              </a:ext>
            </a:extLst>
          </p:cNvPr>
          <p:cNvSpPr txBox="1"/>
          <p:nvPr/>
        </p:nvSpPr>
        <p:spPr bwMode="auto">
          <a:xfrm>
            <a:off x="19166" y="2532644"/>
            <a:ext cx="1377683"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加载观测过程</a:t>
            </a:r>
          </a:p>
        </p:txBody>
      </p:sp>
      <p:sp>
        <p:nvSpPr>
          <p:cNvPr id="16" name="TextBox 35">
            <a:extLst>
              <a:ext uri="{FF2B5EF4-FFF2-40B4-BE49-F238E27FC236}">
                <a16:creationId xmlns:a16="http://schemas.microsoft.com/office/drawing/2014/main" id="{21B66618-40E8-4B3E-8152-20CEE82E161B}"/>
              </a:ext>
            </a:extLst>
          </p:cNvPr>
          <p:cNvSpPr txBox="1"/>
          <p:nvPr/>
        </p:nvSpPr>
        <p:spPr bwMode="auto">
          <a:xfrm>
            <a:off x="79850" y="2632191"/>
            <a:ext cx="1200151" cy="3231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7" name="TextBox 33">
            <a:extLst>
              <a:ext uri="{FF2B5EF4-FFF2-40B4-BE49-F238E27FC236}">
                <a16:creationId xmlns:a16="http://schemas.microsoft.com/office/drawing/2014/main" id="{4DC5F2D7-A4A6-4DA7-A3C7-6FD15E5FFD97}"/>
              </a:ext>
            </a:extLst>
          </p:cNvPr>
          <p:cNvSpPr txBox="1"/>
          <p:nvPr/>
        </p:nvSpPr>
        <p:spPr bwMode="auto">
          <a:xfrm>
            <a:off x="197722" y="3177975"/>
            <a:ext cx="1200512"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结果分析</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8" name="标题 1">
            <a:extLst>
              <a:ext uri="{FF2B5EF4-FFF2-40B4-BE49-F238E27FC236}">
                <a16:creationId xmlns:a16="http://schemas.microsoft.com/office/drawing/2014/main" id="{9EE78AFA-6948-491C-9983-4C7320815574}"/>
              </a:ext>
            </a:extLst>
          </p:cNvPr>
          <p:cNvSpPr txBox="1">
            <a:spLocks/>
          </p:cNvSpPr>
          <p:nvPr/>
        </p:nvSpPr>
        <p:spPr bwMode="auto">
          <a:xfrm>
            <a:off x="701742" y="96585"/>
            <a:ext cx="601146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Myriad Web" pitchFamily="34" charset="0"/>
              </a:defRPr>
            </a:lvl2pPr>
            <a:lvl3pPr algn="l" rtl="0" eaLnBrk="0" fontAlgn="base" hangingPunct="0">
              <a:spcBef>
                <a:spcPct val="0"/>
              </a:spcBef>
              <a:spcAft>
                <a:spcPct val="0"/>
              </a:spcAft>
              <a:defRPr sz="4000" i="1">
                <a:solidFill>
                  <a:schemeClr val="tx2"/>
                </a:solidFill>
                <a:latin typeface="Myriad Web" pitchFamily="34" charset="0"/>
              </a:defRPr>
            </a:lvl3pPr>
            <a:lvl4pPr algn="l" rtl="0" eaLnBrk="0" fontAlgn="base" hangingPunct="0">
              <a:spcBef>
                <a:spcPct val="0"/>
              </a:spcBef>
              <a:spcAft>
                <a:spcPct val="0"/>
              </a:spcAft>
              <a:defRPr sz="4000" i="1">
                <a:solidFill>
                  <a:schemeClr val="tx2"/>
                </a:solidFill>
                <a:latin typeface="Myriad Web" pitchFamily="34" charset="0"/>
              </a:defRPr>
            </a:lvl4pPr>
            <a:lvl5pPr algn="l" rtl="0" eaLnBrk="0" fontAlgn="base" hangingPunct="0">
              <a:spcBef>
                <a:spcPct val="0"/>
              </a:spcBef>
              <a:spcAft>
                <a:spcPct val="0"/>
              </a:spcAft>
              <a:defRPr sz="4000" i="1">
                <a:solidFill>
                  <a:schemeClr val="tx2"/>
                </a:solidFill>
                <a:latin typeface="Myriad Web" pitchFamily="34" charset="0"/>
              </a:defRPr>
            </a:lvl5pPr>
            <a:lvl6pPr marL="457200" algn="l" rtl="0" fontAlgn="base">
              <a:spcBef>
                <a:spcPct val="0"/>
              </a:spcBef>
              <a:spcAft>
                <a:spcPct val="0"/>
              </a:spcAft>
              <a:defRPr sz="4000" i="1">
                <a:solidFill>
                  <a:schemeClr val="tx2"/>
                </a:solidFill>
                <a:latin typeface="Myriad Web" pitchFamily="34" charset="0"/>
              </a:defRPr>
            </a:lvl6pPr>
            <a:lvl7pPr marL="914400" algn="l" rtl="0" fontAlgn="base">
              <a:spcBef>
                <a:spcPct val="0"/>
              </a:spcBef>
              <a:spcAft>
                <a:spcPct val="0"/>
              </a:spcAft>
              <a:defRPr sz="4000" i="1">
                <a:solidFill>
                  <a:schemeClr val="tx2"/>
                </a:solidFill>
                <a:latin typeface="Myriad Web" pitchFamily="34" charset="0"/>
              </a:defRPr>
            </a:lvl7pPr>
            <a:lvl8pPr marL="1371600" algn="l" rtl="0" fontAlgn="base">
              <a:spcBef>
                <a:spcPct val="0"/>
              </a:spcBef>
              <a:spcAft>
                <a:spcPct val="0"/>
              </a:spcAft>
              <a:defRPr sz="4000" i="1">
                <a:solidFill>
                  <a:schemeClr val="tx2"/>
                </a:solidFill>
                <a:latin typeface="Myriad Web" pitchFamily="34" charset="0"/>
              </a:defRPr>
            </a:lvl8pPr>
            <a:lvl9pPr marL="1828800" algn="l" rtl="0" fontAlgn="base">
              <a:spcBef>
                <a:spcPct val="0"/>
              </a:spcBef>
              <a:spcAft>
                <a:spcPct val="0"/>
              </a:spcAft>
              <a:defRPr sz="4000" i="1">
                <a:solidFill>
                  <a:schemeClr val="tx2"/>
                </a:solidFill>
                <a:latin typeface="Myriad Web" pitchFamily="34" charset="0"/>
              </a:defRPr>
            </a:lvl9pPr>
          </a:lstStyle>
          <a:p>
            <a:r>
              <a:rPr lang="zh-CN" altLang="en-US" sz="2800" b="1" i="0" dirty="0">
                <a:solidFill>
                  <a:schemeClr val="tx1"/>
                </a:solidFill>
                <a:latin typeface="+mn-lt"/>
                <a:ea typeface="+mn-ea"/>
                <a:cs typeface="+mn-cs"/>
                <a:sym typeface="Arial" panose="020B0604020202020204" pitchFamily="34" charset="0"/>
              </a:rPr>
              <a:t> 拟静力试验</a:t>
            </a:r>
          </a:p>
        </p:txBody>
      </p:sp>
      <p:sp>
        <p:nvSpPr>
          <p:cNvPr id="3" name="圆角矩形 2">
            <a:extLst>
              <a:ext uri="{FF2B5EF4-FFF2-40B4-BE49-F238E27FC236}">
                <a16:creationId xmlns:a16="http://schemas.microsoft.com/office/drawing/2014/main" id="{1C813AF5-EC78-5044-B74E-541B508C9CDC}"/>
              </a:ext>
            </a:extLst>
          </p:cNvPr>
          <p:cNvSpPr/>
          <p:nvPr/>
        </p:nvSpPr>
        <p:spPr bwMode="auto">
          <a:xfrm>
            <a:off x="1759618" y="2467230"/>
            <a:ext cx="1125075" cy="601645"/>
          </a:xfrm>
          <a:prstGeom prst="roundRect">
            <a:avLst/>
          </a:prstGeom>
          <a:noFill/>
          <a:ln w="34925" cap="flat" cmpd="sng" algn="ctr">
            <a:solidFill>
              <a:srgbClr val="0070C0"/>
            </a:solidFill>
            <a:prstDash val="solid"/>
            <a:round/>
            <a:headEnd type="none" w="med" len="med"/>
            <a:tailEnd type="none" w="med" len="med"/>
          </a:ln>
          <a:effectLst/>
        </p:spPr>
        <p:txBody>
          <a:bodyPr vert="horz" wrap="square" lIns="0" tIns="36000" rIns="0" bIns="0" numCol="1" rtlCol="0" anchor="t" anchorCtr="0" compatLnSpc="1">
            <a:prstTxWarp prst="textNoShape">
              <a:avLst/>
            </a:prstTxWarp>
            <a:normAutofit fontScale="92500" lnSpcReduction="10000"/>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800" b="1" i="0" u="none" strike="noStrike" cap="none" normalizeH="0" baseline="0" dirty="0">
                <a:ln>
                  <a:noFill/>
                </a:ln>
                <a:solidFill>
                  <a:schemeClr val="tx1"/>
                </a:solidFill>
                <a:effectLst/>
                <a:latin typeface="+mn-ea"/>
                <a:ea typeface="+mn-ea"/>
              </a:rPr>
              <a:t>加载制度及方法</a:t>
            </a:r>
          </a:p>
        </p:txBody>
      </p:sp>
      <p:sp>
        <p:nvSpPr>
          <p:cNvPr id="20" name="圆角矩形 19">
            <a:extLst>
              <a:ext uri="{FF2B5EF4-FFF2-40B4-BE49-F238E27FC236}">
                <a16:creationId xmlns:a16="http://schemas.microsoft.com/office/drawing/2014/main" id="{51124426-8460-464E-B8EC-D0B024809749}"/>
              </a:ext>
            </a:extLst>
          </p:cNvPr>
          <p:cNvSpPr/>
          <p:nvPr/>
        </p:nvSpPr>
        <p:spPr bwMode="auto">
          <a:xfrm>
            <a:off x="3806949" y="1539041"/>
            <a:ext cx="1125075" cy="601645"/>
          </a:xfrm>
          <a:prstGeom prst="roundRect">
            <a:avLst/>
          </a:prstGeom>
          <a:noFill/>
          <a:ln w="34925" cap="flat" cmpd="sng" algn="ctr">
            <a:solidFill>
              <a:srgbClr val="0070C0"/>
            </a:solidFill>
            <a:prstDash val="solid"/>
            <a:round/>
            <a:headEnd type="none" w="med" len="med"/>
            <a:tailEnd type="none" w="med" len="med"/>
          </a:ln>
          <a:effectLst/>
        </p:spPr>
        <p:txBody>
          <a:bodyPr vert="horz" wrap="square" lIns="0" tIns="36000" rIns="0" bIns="0" numCol="1" rtlCol="0" anchor="t" anchorCtr="0" compatLnSpc="1">
            <a:prstTxWarp prst="textNoShape">
              <a:avLst/>
            </a:prstTxWarp>
            <a:normAutofit lnSpcReduction="10000"/>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zh-CN" altLang="en-US" b="1" dirty="0">
                <a:latin typeface="+mn-ea"/>
                <a:ea typeface="+mn-ea"/>
              </a:rPr>
              <a:t>单向反复加载</a:t>
            </a:r>
            <a:endParaRPr kumimoji="0" lang="zh-CN" altLang="en-US" sz="1800" b="1" i="0" u="none" strike="noStrike" cap="none" normalizeH="0" baseline="0" dirty="0">
              <a:ln>
                <a:noFill/>
              </a:ln>
              <a:solidFill>
                <a:schemeClr val="tx1"/>
              </a:solidFill>
              <a:effectLst/>
              <a:latin typeface="+mn-ea"/>
              <a:ea typeface="+mn-ea"/>
            </a:endParaRPr>
          </a:p>
        </p:txBody>
      </p:sp>
      <p:sp>
        <p:nvSpPr>
          <p:cNvPr id="21" name="圆角矩形 20">
            <a:extLst>
              <a:ext uri="{FF2B5EF4-FFF2-40B4-BE49-F238E27FC236}">
                <a16:creationId xmlns:a16="http://schemas.microsoft.com/office/drawing/2014/main" id="{F66C4F0F-132F-F74A-8A12-717831DE4E04}"/>
              </a:ext>
            </a:extLst>
          </p:cNvPr>
          <p:cNvSpPr/>
          <p:nvPr/>
        </p:nvSpPr>
        <p:spPr bwMode="auto">
          <a:xfrm>
            <a:off x="3806949" y="3258746"/>
            <a:ext cx="1125075" cy="601645"/>
          </a:xfrm>
          <a:prstGeom prst="roundRect">
            <a:avLst/>
          </a:prstGeom>
          <a:noFill/>
          <a:ln w="34925" cap="flat" cmpd="sng" algn="ctr">
            <a:solidFill>
              <a:srgbClr val="0070C0"/>
            </a:solidFill>
            <a:prstDash val="solid"/>
            <a:round/>
            <a:headEnd type="none" w="med" len="med"/>
            <a:tailEnd type="none" w="med" len="med"/>
          </a:ln>
          <a:effectLst/>
        </p:spPr>
        <p:txBody>
          <a:bodyPr vert="horz" wrap="square" lIns="0" tIns="36000" rIns="0" bIns="0" numCol="1" rtlCol="0" anchor="t" anchorCtr="0" compatLnSpc="1">
            <a:prstTxWarp prst="textNoShape">
              <a:avLst/>
            </a:prstTxWarp>
            <a:normAutofit lnSpcReduction="10000"/>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zh-CN" altLang="en-US" b="1" dirty="0">
                <a:latin typeface="+mn-ea"/>
                <a:ea typeface="+mn-ea"/>
              </a:rPr>
              <a:t>双向反复加载</a:t>
            </a:r>
            <a:endParaRPr kumimoji="0" lang="zh-CN" altLang="en-US" sz="1800" b="1" i="0" u="none" strike="noStrike" cap="none" normalizeH="0" baseline="0" dirty="0">
              <a:ln>
                <a:noFill/>
              </a:ln>
              <a:solidFill>
                <a:schemeClr val="tx1"/>
              </a:solidFill>
              <a:effectLst/>
              <a:latin typeface="+mn-ea"/>
              <a:ea typeface="+mn-ea"/>
            </a:endParaRPr>
          </a:p>
        </p:txBody>
      </p:sp>
      <p:sp>
        <p:nvSpPr>
          <p:cNvPr id="22" name="圆角矩形 21">
            <a:extLst>
              <a:ext uri="{FF2B5EF4-FFF2-40B4-BE49-F238E27FC236}">
                <a16:creationId xmlns:a16="http://schemas.microsoft.com/office/drawing/2014/main" id="{685DCD49-8047-7346-9490-3783C731064C}"/>
              </a:ext>
            </a:extLst>
          </p:cNvPr>
          <p:cNvSpPr/>
          <p:nvPr/>
        </p:nvSpPr>
        <p:spPr bwMode="auto">
          <a:xfrm>
            <a:off x="5582396" y="956439"/>
            <a:ext cx="1923874" cy="389896"/>
          </a:xfrm>
          <a:prstGeom prst="roundRect">
            <a:avLst/>
          </a:prstGeom>
          <a:noFill/>
          <a:ln w="34925" cap="flat" cmpd="sng" algn="ctr">
            <a:solidFill>
              <a:srgbClr val="0070C0"/>
            </a:solidFill>
            <a:prstDash val="solid"/>
            <a:round/>
            <a:headEnd type="none" w="med" len="med"/>
            <a:tailEnd type="none" w="med" len="med"/>
          </a:ln>
          <a:effectLst/>
        </p:spPr>
        <p:txBody>
          <a:bodyPr vert="horz" wrap="square" lIns="0" tIns="36000" rIns="0" bIns="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zh-CN" altLang="en-US" b="1" dirty="0">
                <a:latin typeface="+mn-ea"/>
                <a:ea typeface="+mn-ea"/>
              </a:rPr>
              <a:t>变形控制加载</a:t>
            </a:r>
            <a:endParaRPr kumimoji="0" lang="zh-CN" altLang="en-US" sz="1800" b="1" i="0" u="none" strike="noStrike" cap="none" normalizeH="0" baseline="0" dirty="0">
              <a:ln>
                <a:noFill/>
              </a:ln>
              <a:solidFill>
                <a:schemeClr val="tx1"/>
              </a:solidFill>
              <a:effectLst/>
              <a:latin typeface="+mn-ea"/>
              <a:ea typeface="+mn-ea"/>
            </a:endParaRPr>
          </a:p>
        </p:txBody>
      </p:sp>
      <p:sp>
        <p:nvSpPr>
          <p:cNvPr id="23" name="圆角矩形 22">
            <a:extLst>
              <a:ext uri="{FF2B5EF4-FFF2-40B4-BE49-F238E27FC236}">
                <a16:creationId xmlns:a16="http://schemas.microsoft.com/office/drawing/2014/main" id="{D899D066-4038-4242-BFA7-3277C7B27A30}"/>
              </a:ext>
            </a:extLst>
          </p:cNvPr>
          <p:cNvSpPr/>
          <p:nvPr/>
        </p:nvSpPr>
        <p:spPr bwMode="auto">
          <a:xfrm>
            <a:off x="5578468" y="1645388"/>
            <a:ext cx="1928534" cy="388952"/>
          </a:xfrm>
          <a:prstGeom prst="roundRect">
            <a:avLst/>
          </a:prstGeom>
          <a:noFill/>
          <a:ln w="34925" cap="flat" cmpd="sng" algn="ctr">
            <a:solidFill>
              <a:srgbClr val="0070C0"/>
            </a:solidFill>
            <a:prstDash val="solid"/>
            <a:round/>
            <a:headEnd type="none" w="med" len="med"/>
            <a:tailEnd type="none" w="med" len="med"/>
          </a:ln>
          <a:effectLst/>
        </p:spPr>
        <p:txBody>
          <a:bodyPr vert="horz" wrap="square" lIns="0" tIns="36000" rIns="0" bIns="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zh-CN" altLang="en-US" b="1" dirty="0">
                <a:latin typeface="+mn-ea"/>
                <a:ea typeface="+mn-ea"/>
              </a:rPr>
              <a:t>荷载控制加载</a:t>
            </a:r>
            <a:endParaRPr kumimoji="0" lang="zh-CN" altLang="en-US" sz="1800" b="1" i="0" u="none" strike="noStrike" cap="none" normalizeH="0" baseline="0" dirty="0">
              <a:ln>
                <a:noFill/>
              </a:ln>
              <a:solidFill>
                <a:schemeClr val="tx1"/>
              </a:solidFill>
              <a:effectLst/>
              <a:latin typeface="+mn-ea"/>
              <a:ea typeface="+mn-ea"/>
            </a:endParaRPr>
          </a:p>
        </p:txBody>
      </p:sp>
      <p:sp>
        <p:nvSpPr>
          <p:cNvPr id="24" name="圆角矩形 23">
            <a:extLst>
              <a:ext uri="{FF2B5EF4-FFF2-40B4-BE49-F238E27FC236}">
                <a16:creationId xmlns:a16="http://schemas.microsoft.com/office/drawing/2014/main" id="{B3DB8548-C883-1244-8E61-B35FC6545F8B}"/>
              </a:ext>
            </a:extLst>
          </p:cNvPr>
          <p:cNvSpPr/>
          <p:nvPr/>
        </p:nvSpPr>
        <p:spPr bwMode="auto">
          <a:xfrm>
            <a:off x="5577766" y="2333393"/>
            <a:ext cx="1918138" cy="388952"/>
          </a:xfrm>
          <a:prstGeom prst="roundRect">
            <a:avLst/>
          </a:prstGeom>
          <a:noFill/>
          <a:ln w="34925" cap="flat" cmpd="sng" algn="ctr">
            <a:solidFill>
              <a:srgbClr val="0070C0"/>
            </a:solidFill>
            <a:prstDash val="solid"/>
            <a:round/>
            <a:headEnd type="none" w="med" len="med"/>
            <a:tailEnd type="none" w="med" len="med"/>
          </a:ln>
          <a:effectLst/>
        </p:spPr>
        <p:txBody>
          <a:bodyPr vert="horz" wrap="square" lIns="0" tIns="36000" rIns="0" bIns="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zh-CN" altLang="en-US" b="1" dirty="0">
                <a:latin typeface="+mn-ea"/>
                <a:ea typeface="+mn-ea"/>
              </a:rPr>
              <a:t>荷载变形双控制</a:t>
            </a:r>
            <a:endParaRPr kumimoji="0" lang="zh-CN" altLang="en-US" sz="1800" b="1" i="0" u="none" strike="noStrike" cap="none" normalizeH="0" baseline="0" dirty="0">
              <a:ln>
                <a:noFill/>
              </a:ln>
              <a:solidFill>
                <a:schemeClr val="tx1"/>
              </a:solidFill>
              <a:effectLst/>
              <a:latin typeface="+mn-ea"/>
              <a:ea typeface="+mn-ea"/>
            </a:endParaRPr>
          </a:p>
        </p:txBody>
      </p:sp>
      <p:sp>
        <p:nvSpPr>
          <p:cNvPr id="25" name="圆角矩形 24">
            <a:extLst>
              <a:ext uri="{FF2B5EF4-FFF2-40B4-BE49-F238E27FC236}">
                <a16:creationId xmlns:a16="http://schemas.microsoft.com/office/drawing/2014/main" id="{05A0C3FF-7905-614B-8B0C-38B44264FD2E}"/>
              </a:ext>
            </a:extLst>
          </p:cNvPr>
          <p:cNvSpPr/>
          <p:nvPr/>
        </p:nvSpPr>
        <p:spPr bwMode="auto">
          <a:xfrm>
            <a:off x="5588132" y="2975801"/>
            <a:ext cx="1918138" cy="388952"/>
          </a:xfrm>
          <a:prstGeom prst="roundRect">
            <a:avLst/>
          </a:prstGeom>
          <a:noFill/>
          <a:ln w="34925" cap="flat" cmpd="sng" algn="ctr">
            <a:solidFill>
              <a:srgbClr val="0070C0"/>
            </a:solidFill>
            <a:prstDash val="solid"/>
            <a:round/>
            <a:headEnd type="none" w="med" len="med"/>
            <a:tailEnd type="none" w="med" len="med"/>
          </a:ln>
          <a:effectLst/>
        </p:spPr>
        <p:txBody>
          <a:bodyPr vert="horz" wrap="square" lIns="0" tIns="36000" rIns="0" bIns="0" numCol="1" rtlCol="0" anchor="t" anchorCtr="0" compatLnSpc="1">
            <a:prstTxWarp prst="textNoShape">
              <a:avLst/>
            </a:prstTxWarp>
            <a:normAutofit fontScale="92500"/>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US" altLang="zh-CN" b="1" dirty="0">
                <a:latin typeface="+mn-ea"/>
                <a:ea typeface="+mn-ea"/>
              </a:rPr>
              <a:t>X</a:t>
            </a:r>
            <a:r>
              <a:rPr lang="zh-CN" altLang="en-US" b="1" dirty="0">
                <a:latin typeface="+mn-ea"/>
                <a:ea typeface="+mn-ea"/>
              </a:rPr>
              <a:t>、</a:t>
            </a:r>
            <a:r>
              <a:rPr lang="en-US" altLang="zh-CN" b="1" dirty="0">
                <a:latin typeface="+mn-ea"/>
                <a:ea typeface="+mn-ea"/>
              </a:rPr>
              <a:t>Y</a:t>
            </a:r>
            <a:r>
              <a:rPr lang="zh-CN" altLang="en-US" b="1" dirty="0">
                <a:latin typeface="+mn-ea"/>
                <a:ea typeface="+mn-ea"/>
              </a:rPr>
              <a:t>双向同步加载</a:t>
            </a:r>
            <a:endParaRPr kumimoji="0" lang="zh-CN" altLang="en-US" sz="1800" b="1" i="0" u="none" strike="noStrike" cap="none" normalizeH="0" baseline="0" dirty="0">
              <a:ln>
                <a:noFill/>
              </a:ln>
              <a:solidFill>
                <a:schemeClr val="tx1"/>
              </a:solidFill>
              <a:effectLst/>
              <a:latin typeface="+mn-ea"/>
              <a:ea typeface="+mn-ea"/>
            </a:endParaRPr>
          </a:p>
        </p:txBody>
      </p:sp>
      <p:sp>
        <p:nvSpPr>
          <p:cNvPr id="26" name="圆角矩形 25">
            <a:extLst>
              <a:ext uri="{FF2B5EF4-FFF2-40B4-BE49-F238E27FC236}">
                <a16:creationId xmlns:a16="http://schemas.microsoft.com/office/drawing/2014/main" id="{FC5E9CDE-A9F9-0C4C-BA8A-1141EA52C483}"/>
              </a:ext>
            </a:extLst>
          </p:cNvPr>
          <p:cNvSpPr/>
          <p:nvPr/>
        </p:nvSpPr>
        <p:spPr bwMode="auto">
          <a:xfrm>
            <a:off x="5588132" y="3622894"/>
            <a:ext cx="1918138" cy="388952"/>
          </a:xfrm>
          <a:prstGeom prst="roundRect">
            <a:avLst/>
          </a:prstGeom>
          <a:noFill/>
          <a:ln w="34925" cap="flat" cmpd="sng" algn="ctr">
            <a:solidFill>
              <a:srgbClr val="0070C0"/>
            </a:solidFill>
            <a:prstDash val="solid"/>
            <a:round/>
            <a:headEnd type="none" w="med" len="med"/>
            <a:tailEnd type="none" w="med" len="med"/>
          </a:ln>
          <a:effectLst/>
        </p:spPr>
        <p:txBody>
          <a:bodyPr vert="horz" wrap="square" lIns="0" tIns="72000" rIns="0" bIns="0" numCol="1" rtlCol="0" anchor="t" anchorCtr="0" compatLnSpc="1">
            <a:prstTxWarp prst="textNoShape">
              <a:avLst/>
            </a:prstTxWarp>
            <a:normAutofit fontScale="85000" lnSpcReduction="10000"/>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US" altLang="zh-CN" b="1" dirty="0">
                <a:latin typeface="+mn-ea"/>
                <a:ea typeface="+mn-ea"/>
              </a:rPr>
              <a:t>X</a:t>
            </a:r>
            <a:r>
              <a:rPr lang="zh-CN" altLang="en-US" b="1" dirty="0">
                <a:latin typeface="+mn-ea"/>
                <a:ea typeface="+mn-ea"/>
              </a:rPr>
              <a:t>、</a:t>
            </a:r>
            <a:r>
              <a:rPr lang="en-US" altLang="zh-CN" b="1" dirty="0">
                <a:latin typeface="+mn-ea"/>
                <a:ea typeface="+mn-ea"/>
              </a:rPr>
              <a:t>Y</a:t>
            </a:r>
            <a:r>
              <a:rPr lang="zh-CN" altLang="en-US" b="1" dirty="0">
                <a:latin typeface="+mn-ea"/>
                <a:ea typeface="+mn-ea"/>
              </a:rPr>
              <a:t>双向非同步加载</a:t>
            </a:r>
            <a:endParaRPr kumimoji="0" lang="zh-CN" altLang="en-US" sz="1800" b="1" i="0" u="none" strike="noStrike" cap="none" normalizeH="0" baseline="0" dirty="0">
              <a:ln>
                <a:noFill/>
              </a:ln>
              <a:solidFill>
                <a:schemeClr val="tx1"/>
              </a:solidFill>
              <a:effectLst/>
              <a:latin typeface="+mn-ea"/>
              <a:ea typeface="+mn-ea"/>
            </a:endParaRPr>
          </a:p>
        </p:txBody>
      </p:sp>
      <p:cxnSp>
        <p:nvCxnSpPr>
          <p:cNvPr id="28" name="直线连接符 27">
            <a:extLst>
              <a:ext uri="{FF2B5EF4-FFF2-40B4-BE49-F238E27FC236}">
                <a16:creationId xmlns:a16="http://schemas.microsoft.com/office/drawing/2014/main" id="{4C2C913F-3687-EE46-907C-5552BB6A7E89}"/>
              </a:ext>
            </a:extLst>
          </p:cNvPr>
          <p:cNvCxnSpPr>
            <a:endCxn id="22" idx="1"/>
          </p:cNvCxnSpPr>
          <p:nvPr/>
        </p:nvCxnSpPr>
        <p:spPr bwMode="auto">
          <a:xfrm>
            <a:off x="5382054" y="1151387"/>
            <a:ext cx="200342" cy="0"/>
          </a:xfrm>
          <a:prstGeom prst="line">
            <a:avLst/>
          </a:prstGeom>
          <a:solidFill>
            <a:schemeClr val="accent1"/>
          </a:solidFill>
          <a:ln w="412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线连接符 28">
            <a:extLst>
              <a:ext uri="{FF2B5EF4-FFF2-40B4-BE49-F238E27FC236}">
                <a16:creationId xmlns:a16="http://schemas.microsoft.com/office/drawing/2014/main" id="{D97E19FD-4AD1-5343-83FD-24AC4F287C8B}"/>
              </a:ext>
            </a:extLst>
          </p:cNvPr>
          <p:cNvCxnSpPr/>
          <p:nvPr/>
        </p:nvCxnSpPr>
        <p:spPr bwMode="auto">
          <a:xfrm>
            <a:off x="5382054" y="1839863"/>
            <a:ext cx="200342" cy="0"/>
          </a:xfrm>
          <a:prstGeom prst="line">
            <a:avLst/>
          </a:prstGeom>
          <a:solidFill>
            <a:schemeClr val="accent1"/>
          </a:solidFill>
          <a:ln w="412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线连接符 29">
            <a:extLst>
              <a:ext uri="{FF2B5EF4-FFF2-40B4-BE49-F238E27FC236}">
                <a16:creationId xmlns:a16="http://schemas.microsoft.com/office/drawing/2014/main" id="{9C0A6092-520B-E04A-BC19-70BD9DB14FB3}"/>
              </a:ext>
            </a:extLst>
          </p:cNvPr>
          <p:cNvCxnSpPr/>
          <p:nvPr/>
        </p:nvCxnSpPr>
        <p:spPr bwMode="auto">
          <a:xfrm>
            <a:off x="5377424" y="2551975"/>
            <a:ext cx="200342" cy="0"/>
          </a:xfrm>
          <a:prstGeom prst="line">
            <a:avLst/>
          </a:prstGeom>
          <a:solidFill>
            <a:schemeClr val="accent1"/>
          </a:solidFill>
          <a:ln w="412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线连接符 30">
            <a:extLst>
              <a:ext uri="{FF2B5EF4-FFF2-40B4-BE49-F238E27FC236}">
                <a16:creationId xmlns:a16="http://schemas.microsoft.com/office/drawing/2014/main" id="{122353AC-236B-D74D-B4D2-A9E607ABC5F5}"/>
              </a:ext>
            </a:extLst>
          </p:cNvPr>
          <p:cNvCxnSpPr/>
          <p:nvPr/>
        </p:nvCxnSpPr>
        <p:spPr bwMode="auto">
          <a:xfrm>
            <a:off x="5387790" y="3191442"/>
            <a:ext cx="200342" cy="0"/>
          </a:xfrm>
          <a:prstGeom prst="line">
            <a:avLst/>
          </a:prstGeom>
          <a:solidFill>
            <a:schemeClr val="accent1"/>
          </a:solidFill>
          <a:ln w="412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线连接符 31">
            <a:extLst>
              <a:ext uri="{FF2B5EF4-FFF2-40B4-BE49-F238E27FC236}">
                <a16:creationId xmlns:a16="http://schemas.microsoft.com/office/drawing/2014/main" id="{DE536E95-F154-6345-8EAF-288863E84A5D}"/>
              </a:ext>
            </a:extLst>
          </p:cNvPr>
          <p:cNvCxnSpPr/>
          <p:nvPr/>
        </p:nvCxnSpPr>
        <p:spPr bwMode="auto">
          <a:xfrm>
            <a:off x="5387790" y="3820677"/>
            <a:ext cx="200342" cy="0"/>
          </a:xfrm>
          <a:prstGeom prst="line">
            <a:avLst/>
          </a:prstGeom>
          <a:solidFill>
            <a:schemeClr val="accent1"/>
          </a:solidFill>
          <a:ln w="412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左大括号 32">
            <a:extLst>
              <a:ext uri="{FF2B5EF4-FFF2-40B4-BE49-F238E27FC236}">
                <a16:creationId xmlns:a16="http://schemas.microsoft.com/office/drawing/2014/main" id="{65DBC896-F112-6A4E-95F9-3503213518CD}"/>
              </a:ext>
            </a:extLst>
          </p:cNvPr>
          <p:cNvSpPr/>
          <p:nvPr/>
        </p:nvSpPr>
        <p:spPr bwMode="auto">
          <a:xfrm>
            <a:off x="2956932" y="1839863"/>
            <a:ext cx="750542" cy="1856962"/>
          </a:xfrm>
          <a:prstGeom prst="leftBrace">
            <a:avLst/>
          </a:prstGeom>
          <a:noFill/>
          <a:ln w="412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34" name="直线连接符 33">
            <a:extLst>
              <a:ext uri="{FF2B5EF4-FFF2-40B4-BE49-F238E27FC236}">
                <a16:creationId xmlns:a16="http://schemas.microsoft.com/office/drawing/2014/main" id="{D6843C34-F793-E448-81BE-73242656FF73}"/>
              </a:ext>
            </a:extLst>
          </p:cNvPr>
          <p:cNvCxnSpPr>
            <a:cxnSpLocks/>
          </p:cNvCxnSpPr>
          <p:nvPr/>
        </p:nvCxnSpPr>
        <p:spPr bwMode="auto">
          <a:xfrm>
            <a:off x="4932024" y="1839863"/>
            <a:ext cx="445400" cy="0"/>
          </a:xfrm>
          <a:prstGeom prst="line">
            <a:avLst/>
          </a:prstGeom>
          <a:solidFill>
            <a:schemeClr val="accent1"/>
          </a:solidFill>
          <a:ln w="412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线连接符 34">
            <a:extLst>
              <a:ext uri="{FF2B5EF4-FFF2-40B4-BE49-F238E27FC236}">
                <a16:creationId xmlns:a16="http://schemas.microsoft.com/office/drawing/2014/main" id="{0103481F-B398-4544-AC4C-E4148B7A5752}"/>
              </a:ext>
            </a:extLst>
          </p:cNvPr>
          <p:cNvCxnSpPr>
            <a:cxnSpLocks/>
          </p:cNvCxnSpPr>
          <p:nvPr/>
        </p:nvCxnSpPr>
        <p:spPr bwMode="auto">
          <a:xfrm flipV="1">
            <a:off x="5382054" y="1145898"/>
            <a:ext cx="0" cy="1425852"/>
          </a:xfrm>
          <a:prstGeom prst="line">
            <a:avLst/>
          </a:prstGeom>
          <a:solidFill>
            <a:schemeClr val="accent1"/>
          </a:solidFill>
          <a:ln w="412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线连接符 38">
            <a:extLst>
              <a:ext uri="{FF2B5EF4-FFF2-40B4-BE49-F238E27FC236}">
                <a16:creationId xmlns:a16="http://schemas.microsoft.com/office/drawing/2014/main" id="{68A1AA2A-026F-3C47-864C-EF144C748A7D}"/>
              </a:ext>
            </a:extLst>
          </p:cNvPr>
          <p:cNvCxnSpPr>
            <a:cxnSpLocks/>
          </p:cNvCxnSpPr>
          <p:nvPr/>
        </p:nvCxnSpPr>
        <p:spPr bwMode="auto">
          <a:xfrm>
            <a:off x="4942390" y="3505453"/>
            <a:ext cx="445400" cy="0"/>
          </a:xfrm>
          <a:prstGeom prst="line">
            <a:avLst/>
          </a:prstGeom>
          <a:solidFill>
            <a:schemeClr val="accent1"/>
          </a:solidFill>
          <a:ln w="412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线连接符 39">
            <a:extLst>
              <a:ext uri="{FF2B5EF4-FFF2-40B4-BE49-F238E27FC236}">
                <a16:creationId xmlns:a16="http://schemas.microsoft.com/office/drawing/2014/main" id="{0E629D92-E453-2446-97A0-9E68E38F7A8D}"/>
              </a:ext>
            </a:extLst>
          </p:cNvPr>
          <p:cNvCxnSpPr>
            <a:cxnSpLocks/>
          </p:cNvCxnSpPr>
          <p:nvPr/>
        </p:nvCxnSpPr>
        <p:spPr bwMode="auto">
          <a:xfrm flipV="1">
            <a:off x="5402724" y="3177975"/>
            <a:ext cx="0" cy="653859"/>
          </a:xfrm>
          <a:prstGeom prst="line">
            <a:avLst/>
          </a:prstGeom>
          <a:solidFill>
            <a:schemeClr val="accent1"/>
          </a:solidFill>
          <a:ln w="412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文本框 43">
            <a:extLst>
              <a:ext uri="{FF2B5EF4-FFF2-40B4-BE49-F238E27FC236}">
                <a16:creationId xmlns:a16="http://schemas.microsoft.com/office/drawing/2014/main" id="{57C96706-6147-B14E-82D4-AF23F367647F}"/>
              </a:ext>
            </a:extLst>
          </p:cNvPr>
          <p:cNvSpPr txBox="1"/>
          <p:nvPr/>
        </p:nvSpPr>
        <p:spPr>
          <a:xfrm>
            <a:off x="1376789" y="798017"/>
            <a:ext cx="2430159" cy="400110"/>
          </a:xfrm>
          <a:prstGeom prst="rect">
            <a:avLst/>
          </a:prstGeom>
          <a:noFill/>
        </p:spPr>
        <p:txBody>
          <a:bodyPr wrap="square" rtlCol="0">
            <a:spAutoFit/>
          </a:bodyPr>
          <a:lstStyle/>
          <a:p>
            <a:pPr marL="257175" indent="-257175">
              <a:buFont typeface="Wingdings" panose="05000000000000000000" pitchFamily="2" charset="2"/>
              <a:buChar char="ü"/>
            </a:pPr>
            <a:r>
              <a:rPr lang="zh-CN" altLang="en-US" sz="2000" b="1" dirty="0">
                <a:solidFill>
                  <a:srgbClr val="FF0000"/>
                </a:solidFill>
                <a:latin typeface="Adobe 黑体 Std R" panose="020B0400000000000000" pitchFamily="34" charset="-122"/>
                <a:ea typeface="Adobe 黑体 Std R" panose="020B0400000000000000" pitchFamily="34" charset="-122"/>
              </a:rPr>
              <a:t>加载制度及方法</a:t>
            </a:r>
          </a:p>
        </p:txBody>
      </p:sp>
    </p:spTree>
    <p:extLst>
      <p:ext uri="{BB962C8B-B14F-4D97-AF65-F5344CB8AC3E}">
        <p14:creationId xmlns:p14="http://schemas.microsoft.com/office/powerpoint/2010/main" val="77082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FFFF408-98D7-4BC9-8D79-48B0542FE489}"/>
              </a:ext>
            </a:extLst>
          </p:cNvPr>
          <p:cNvSpPr txBox="1"/>
          <p:nvPr/>
        </p:nvSpPr>
        <p:spPr>
          <a:xfrm>
            <a:off x="1602131" y="850638"/>
            <a:ext cx="2158166" cy="369332"/>
          </a:xfrm>
          <a:prstGeom prst="rect">
            <a:avLst/>
          </a:prstGeom>
          <a:noFill/>
        </p:spPr>
        <p:txBody>
          <a:bodyPr wrap="square" rtlCol="0">
            <a:spAutoFit/>
          </a:bodyPr>
          <a:lstStyle/>
          <a:p>
            <a:pPr marL="257175" indent="-257175">
              <a:buFont typeface="Wingdings" panose="05000000000000000000" pitchFamily="2" charset="2"/>
              <a:buChar char="ü"/>
            </a:pPr>
            <a:r>
              <a:rPr lang="zh-CN" altLang="en-US" b="1" dirty="0">
                <a:solidFill>
                  <a:srgbClr val="FF0000"/>
                </a:solidFill>
                <a:latin typeface="Adobe 黑体 Std R" panose="020B0400000000000000" pitchFamily="34" charset="-122"/>
                <a:ea typeface="Adobe 黑体 Std R" panose="020B0400000000000000" pitchFamily="34" charset="-122"/>
              </a:rPr>
              <a:t>加载制度</a:t>
            </a:r>
          </a:p>
        </p:txBody>
      </p:sp>
      <p:grpSp>
        <p:nvGrpSpPr>
          <p:cNvPr id="132" name="组合 42">
            <a:extLst>
              <a:ext uri="{FF2B5EF4-FFF2-40B4-BE49-F238E27FC236}">
                <a16:creationId xmlns:a16="http://schemas.microsoft.com/office/drawing/2014/main" id="{9D61D929-9E78-49D7-AFBC-039B2A90D904}"/>
              </a:ext>
            </a:extLst>
          </p:cNvPr>
          <p:cNvGrpSpPr/>
          <p:nvPr/>
        </p:nvGrpSpPr>
        <p:grpSpPr>
          <a:xfrm>
            <a:off x="66857" y="1118618"/>
            <a:ext cx="1377683" cy="3452811"/>
            <a:chOff x="-238074" y="1897085"/>
            <a:chExt cx="1836911" cy="4603748"/>
          </a:xfrm>
        </p:grpSpPr>
        <p:sp>
          <p:nvSpPr>
            <p:cNvPr id="133" name="TextBox 34">
              <a:extLst>
                <a:ext uri="{FF2B5EF4-FFF2-40B4-BE49-F238E27FC236}">
                  <a16:creationId xmlns:a16="http://schemas.microsoft.com/office/drawing/2014/main" id="{0E0E347F-E270-4EAB-AC58-857A263CDC5B}"/>
                </a:ext>
              </a:extLst>
            </p:cNvPr>
            <p:cNvSpPr txBox="1"/>
            <p:nvPr/>
          </p:nvSpPr>
          <p:spPr bwMode="auto">
            <a:xfrm>
              <a:off x="-238074" y="3070414"/>
              <a:ext cx="1836911" cy="4089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量测方案</a:t>
              </a:r>
            </a:p>
          </p:txBody>
        </p:sp>
        <p:sp>
          <p:nvSpPr>
            <p:cNvPr id="134" name="TextBox 35">
              <a:extLst>
                <a:ext uri="{FF2B5EF4-FFF2-40B4-BE49-F238E27FC236}">
                  <a16:creationId xmlns:a16="http://schemas.microsoft.com/office/drawing/2014/main" id="{3F5FAEEF-A53F-4541-B00B-1AB21ED5A832}"/>
                </a:ext>
              </a:extLst>
            </p:cNvPr>
            <p:cNvSpPr txBox="1"/>
            <p:nvPr/>
          </p:nvSpPr>
          <p:spPr bwMode="auto">
            <a:xfrm>
              <a:off x="-157163" y="4497354"/>
              <a:ext cx="1600202"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135" name="直接连接符 134">
              <a:extLst>
                <a:ext uri="{FF2B5EF4-FFF2-40B4-BE49-F238E27FC236}">
                  <a16:creationId xmlns:a16="http://schemas.microsoft.com/office/drawing/2014/main" id="{57FB0105-EF99-4F59-B63E-40F62C1A763D}"/>
                </a:ext>
              </a:extLst>
            </p:cNvPr>
            <p:cNvCxnSpPr/>
            <p:nvPr/>
          </p:nvCxnSpPr>
          <p:spPr bwMode="auto">
            <a:xfrm>
              <a:off x="1496591" y="1897085"/>
              <a:ext cx="16479" cy="4603748"/>
            </a:xfrm>
            <a:prstGeom prst="line">
              <a:avLst/>
            </a:prstGeom>
            <a:noFill/>
            <a:ln w="19050" cap="flat" cmpd="sng" algn="ctr">
              <a:gradFill flip="none" rotWithShape="1">
                <a:gsLst>
                  <a:gs pos="100000">
                    <a:srgbClr val="FFFFFF">
                      <a:lumMod val="85000"/>
                      <a:alpha val="14000"/>
                    </a:srgbClr>
                  </a:gs>
                  <a:gs pos="50000">
                    <a:srgbClr val="FFFFFF">
                      <a:lumMod val="65000"/>
                    </a:srgbClr>
                  </a:gs>
                  <a:gs pos="100000">
                    <a:srgbClr val="000000">
                      <a:lumMod val="50000"/>
                      <a:lumOff val="50000"/>
                    </a:srgbClr>
                  </a:gs>
                </a:gsLst>
                <a:lin ang="0" scaled="1"/>
                <a:tileRect/>
              </a:gradFill>
              <a:prstDash val="solid"/>
              <a:tailEnd type="none"/>
            </a:ln>
            <a:effectLst/>
          </p:spPr>
        </p:cxnSp>
        <p:cxnSp>
          <p:nvCxnSpPr>
            <p:cNvPr id="136" name="直接连接符 135">
              <a:extLst>
                <a:ext uri="{FF2B5EF4-FFF2-40B4-BE49-F238E27FC236}">
                  <a16:creationId xmlns:a16="http://schemas.microsoft.com/office/drawing/2014/main" id="{817225B1-24CC-48AF-875B-EAAFFF2D0958}"/>
                </a:ext>
              </a:extLst>
            </p:cNvPr>
            <p:cNvCxnSpPr/>
            <p:nvPr/>
          </p:nvCxnSpPr>
          <p:spPr bwMode="auto">
            <a:xfrm rot="10800000">
              <a:off x="439174" y="2882323"/>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37" name="圆角矩形 49">
              <a:extLst>
                <a:ext uri="{FF2B5EF4-FFF2-40B4-BE49-F238E27FC236}">
                  <a16:creationId xmlns:a16="http://schemas.microsoft.com/office/drawing/2014/main" id="{4FFD54BB-5965-4FFD-9E51-0A52563B2B87}"/>
                </a:ext>
              </a:extLst>
            </p:cNvPr>
            <p:cNvSpPr/>
            <p:nvPr/>
          </p:nvSpPr>
          <p:spPr bwMode="auto">
            <a:xfrm>
              <a:off x="71858" y="2111734"/>
              <a:ext cx="1432210" cy="787731"/>
            </a:xfrm>
            <a:prstGeom prst="roundRect">
              <a:avLst>
                <a:gd name="adj" fmla="val 0"/>
              </a:avLst>
            </a:prstGeom>
            <a:gradFill flip="none" rotWithShape="1">
              <a:gsLst>
                <a:gs pos="0">
                  <a:srgbClr val="FFFFFF">
                    <a:lumMod val="95000"/>
                    <a:shade val="30000"/>
                    <a:satMod val="115000"/>
                    <a:alpha val="61000"/>
                  </a:srgbClr>
                </a:gs>
                <a:gs pos="50000">
                  <a:srgbClr val="FFFFFF">
                    <a:lumMod val="95000"/>
                    <a:shade val="67500"/>
                    <a:satMod val="115000"/>
                    <a:alpha val="52000"/>
                  </a:srgbClr>
                </a:gs>
                <a:gs pos="100000">
                  <a:srgbClr val="FFFFFF">
                    <a:lumMod val="95000"/>
                    <a:shade val="100000"/>
                    <a:satMod val="115000"/>
                    <a:alpha val="0"/>
                  </a:srgbClr>
                </a:gs>
              </a:gsLst>
              <a:lin ang="10800000" scaled="1"/>
              <a:tileRect/>
            </a:gradFill>
            <a:ln w="25400" cap="flat" cmpd="sng" algn="ctr">
              <a:noFill/>
              <a:prstDash val="solid"/>
            </a:ln>
            <a:effectLst/>
            <a:scene3d>
              <a:camera prst="orthographicFront"/>
              <a:lightRig rig="threePt" dir="t"/>
            </a:scene3d>
            <a:sp3d>
              <a:bevelT/>
            </a:sp3d>
          </p:spPr>
          <p:txBody>
            <a:bodyPr anchor="ctr"/>
            <a:lstStyle>
              <a:defPPr>
                <a:defRPr lang="en-U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endParaRPr lang="zh-CN" altLang="zh-CN" sz="1500" b="0">
                <a:solidFill>
                  <a:srgbClr val="000000"/>
                </a:solidFill>
                <a:latin typeface="Arial" pitchFamily="34" charset="0"/>
              </a:endParaRPr>
            </a:p>
          </p:txBody>
        </p:sp>
        <p:cxnSp>
          <p:nvCxnSpPr>
            <p:cNvPr id="138" name="直接连接符 137">
              <a:extLst>
                <a:ext uri="{FF2B5EF4-FFF2-40B4-BE49-F238E27FC236}">
                  <a16:creationId xmlns:a16="http://schemas.microsoft.com/office/drawing/2014/main" id="{F2C500D4-267E-4C0A-BC39-4F02D6BF55F3}"/>
                </a:ext>
              </a:extLst>
            </p:cNvPr>
            <p:cNvCxnSpPr/>
            <p:nvPr/>
          </p:nvCxnSpPr>
          <p:spPr bwMode="auto">
            <a:xfrm rot="10800000">
              <a:off x="433382" y="3676830"/>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9" name="直接连接符 138">
              <a:extLst>
                <a:ext uri="{FF2B5EF4-FFF2-40B4-BE49-F238E27FC236}">
                  <a16:creationId xmlns:a16="http://schemas.microsoft.com/office/drawing/2014/main" id="{408B7FD2-B4C6-4247-B654-36C9A1CF4ED8}"/>
                </a:ext>
              </a:extLst>
            </p:cNvPr>
            <p:cNvCxnSpPr/>
            <p:nvPr/>
          </p:nvCxnSpPr>
          <p:spPr bwMode="auto">
            <a:xfrm rot="10800000">
              <a:off x="430417" y="447889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0" name="直接连接符 139">
              <a:extLst>
                <a:ext uri="{FF2B5EF4-FFF2-40B4-BE49-F238E27FC236}">
                  <a16:creationId xmlns:a16="http://schemas.microsoft.com/office/drawing/2014/main" id="{3C0CD213-5AEF-412D-9D88-5075263528FE}"/>
                </a:ext>
              </a:extLst>
            </p:cNvPr>
            <p:cNvCxnSpPr/>
            <p:nvPr/>
          </p:nvCxnSpPr>
          <p:spPr bwMode="auto">
            <a:xfrm rot="10800000">
              <a:off x="433382" y="448160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1" name="直接连接符 140">
              <a:extLst>
                <a:ext uri="{FF2B5EF4-FFF2-40B4-BE49-F238E27FC236}">
                  <a16:creationId xmlns:a16="http://schemas.microsoft.com/office/drawing/2014/main" id="{E7D61BCD-6599-4B54-9A69-73994C063E8D}"/>
                </a:ext>
              </a:extLst>
            </p:cNvPr>
            <p:cNvCxnSpPr/>
            <p:nvPr/>
          </p:nvCxnSpPr>
          <p:spPr bwMode="auto">
            <a:xfrm rot="10800000">
              <a:off x="430417" y="5283678"/>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42" name="TextBox 34">
              <a:extLst>
                <a:ext uri="{FF2B5EF4-FFF2-40B4-BE49-F238E27FC236}">
                  <a16:creationId xmlns:a16="http://schemas.microsoft.com/office/drawing/2014/main" id="{CC4CE5C1-5B3D-46A5-BDCA-82DDD124269B}"/>
                </a:ext>
              </a:extLst>
            </p:cNvPr>
            <p:cNvSpPr txBox="1"/>
            <p:nvPr/>
          </p:nvSpPr>
          <p:spPr bwMode="auto">
            <a:xfrm>
              <a:off x="-122433" y="2187514"/>
              <a:ext cx="1694036" cy="7166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加载制度</a:t>
              </a:r>
              <a:endParaRPr lang="en-US" altLang="zh-CN"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endParaRPr>
            </a:p>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与方案</a:t>
              </a:r>
            </a:p>
          </p:txBody>
        </p:sp>
      </p:grpSp>
      <p:sp>
        <p:nvSpPr>
          <p:cNvPr id="143" name="TextBox 34">
            <a:extLst>
              <a:ext uri="{FF2B5EF4-FFF2-40B4-BE49-F238E27FC236}">
                <a16:creationId xmlns:a16="http://schemas.microsoft.com/office/drawing/2014/main" id="{E45383A4-2558-4CBC-BCF9-06707C7D8BC0}"/>
              </a:ext>
            </a:extLst>
          </p:cNvPr>
          <p:cNvSpPr txBox="1"/>
          <p:nvPr/>
        </p:nvSpPr>
        <p:spPr bwMode="auto">
          <a:xfrm>
            <a:off x="66856" y="2609614"/>
            <a:ext cx="1377683"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加载观测过程</a:t>
            </a:r>
          </a:p>
        </p:txBody>
      </p:sp>
      <p:sp>
        <p:nvSpPr>
          <p:cNvPr id="144" name="TextBox 35">
            <a:extLst>
              <a:ext uri="{FF2B5EF4-FFF2-40B4-BE49-F238E27FC236}">
                <a16:creationId xmlns:a16="http://schemas.microsoft.com/office/drawing/2014/main" id="{9BC25830-8F95-430A-B056-568741B31439}"/>
              </a:ext>
            </a:extLst>
          </p:cNvPr>
          <p:cNvSpPr txBox="1"/>
          <p:nvPr/>
        </p:nvSpPr>
        <p:spPr bwMode="auto">
          <a:xfrm>
            <a:off x="127540" y="2709161"/>
            <a:ext cx="1200151" cy="3231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5" name="TextBox 33">
            <a:extLst>
              <a:ext uri="{FF2B5EF4-FFF2-40B4-BE49-F238E27FC236}">
                <a16:creationId xmlns:a16="http://schemas.microsoft.com/office/drawing/2014/main" id="{CEFD66CE-2002-436C-ADE1-814ADE75FC50}"/>
              </a:ext>
            </a:extLst>
          </p:cNvPr>
          <p:cNvSpPr txBox="1"/>
          <p:nvPr/>
        </p:nvSpPr>
        <p:spPr bwMode="auto">
          <a:xfrm>
            <a:off x="245412" y="3254945"/>
            <a:ext cx="1200512"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结果分析</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pic>
        <p:nvPicPr>
          <p:cNvPr id="26" name="图片 25">
            <a:extLst>
              <a:ext uri="{FF2B5EF4-FFF2-40B4-BE49-F238E27FC236}">
                <a16:creationId xmlns:a16="http://schemas.microsoft.com/office/drawing/2014/main" id="{A7153082-8CAD-47B1-888E-A61ADBD12B37}"/>
              </a:ext>
            </a:extLst>
          </p:cNvPr>
          <p:cNvPicPr/>
          <p:nvPr/>
        </p:nvPicPr>
        <p:blipFill>
          <a:blip r:embed="rId3"/>
          <a:stretch>
            <a:fillRect/>
          </a:stretch>
        </p:blipFill>
        <p:spPr>
          <a:xfrm>
            <a:off x="2723939" y="1572151"/>
            <a:ext cx="4556068" cy="2481481"/>
          </a:xfrm>
          <a:prstGeom prst="rect">
            <a:avLst/>
          </a:prstGeom>
        </p:spPr>
      </p:pic>
      <p:sp>
        <p:nvSpPr>
          <p:cNvPr id="27" name="Line 9">
            <a:extLst>
              <a:ext uri="{FF2B5EF4-FFF2-40B4-BE49-F238E27FC236}">
                <a16:creationId xmlns:a16="http://schemas.microsoft.com/office/drawing/2014/main" id="{C7557059-3613-4449-84F1-75349A6DE341}"/>
              </a:ext>
            </a:extLst>
          </p:cNvPr>
          <p:cNvSpPr>
            <a:spLocks noChangeShapeType="1"/>
          </p:cNvSpPr>
          <p:nvPr/>
        </p:nvSpPr>
        <p:spPr bwMode="auto">
          <a:xfrm>
            <a:off x="3569522" y="3115670"/>
            <a:ext cx="733425" cy="0"/>
          </a:xfrm>
          <a:prstGeom prst="line">
            <a:avLst/>
          </a:prstGeom>
          <a:noFill/>
          <a:ln w="41275">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8" name="Text Box 12">
            <a:extLst>
              <a:ext uri="{FF2B5EF4-FFF2-40B4-BE49-F238E27FC236}">
                <a16:creationId xmlns:a16="http://schemas.microsoft.com/office/drawing/2014/main" id="{BC009DF3-81CE-4777-B08F-19E864BD9E2B}"/>
              </a:ext>
            </a:extLst>
          </p:cNvPr>
          <p:cNvSpPr txBox="1">
            <a:spLocks noChangeArrowheads="1"/>
          </p:cNvSpPr>
          <p:nvPr/>
        </p:nvSpPr>
        <p:spPr bwMode="auto">
          <a:xfrm>
            <a:off x="3465955" y="3158709"/>
            <a:ext cx="11120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825500" indent="-825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500" dirty="0">
                <a:solidFill>
                  <a:srgbClr val="990099"/>
                </a:solidFill>
                <a:latin typeface="Adobe 黑体 Std R" panose="020B0400000000000000" pitchFamily="34" charset="-122"/>
                <a:ea typeface="Adobe 黑体 Std R" panose="020B0400000000000000" pitchFamily="34" charset="-122"/>
              </a:rPr>
              <a:t>荷载控制</a:t>
            </a:r>
          </a:p>
        </p:txBody>
      </p:sp>
      <p:sp>
        <p:nvSpPr>
          <p:cNvPr id="3" name="箭头: 下 2">
            <a:extLst>
              <a:ext uri="{FF2B5EF4-FFF2-40B4-BE49-F238E27FC236}">
                <a16:creationId xmlns:a16="http://schemas.microsoft.com/office/drawing/2014/main" id="{D0927697-7CDD-4BA9-8EA9-D911EBE1EF9B}"/>
              </a:ext>
            </a:extLst>
          </p:cNvPr>
          <p:cNvSpPr/>
          <p:nvPr/>
        </p:nvSpPr>
        <p:spPr bwMode="auto">
          <a:xfrm>
            <a:off x="3977934" y="3509497"/>
            <a:ext cx="162018" cy="25278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hangingPunct="0"/>
            <a:endParaRPr lang="zh-CN" altLang="en-US" sz="1350" dirty="0">
              <a:latin typeface="Arial" charset="0"/>
            </a:endParaRPr>
          </a:p>
        </p:txBody>
      </p:sp>
      <p:pic>
        <p:nvPicPr>
          <p:cNvPr id="30" name="Text Box 14" descr="图片包含 屏幕截图&#10;&#10;描述已自动生成">
            <a:extLst>
              <a:ext uri="{FF2B5EF4-FFF2-40B4-BE49-F238E27FC236}">
                <a16:creationId xmlns:a16="http://schemas.microsoft.com/office/drawing/2014/main" id="{58FCDFD0-9D48-49CD-8503-C1908F69D79E}"/>
              </a:ext>
            </a:extLst>
          </p:cNvPr>
          <p:cNvPicPr>
            <a:picLocks noChangeArrowheads="1"/>
          </p:cNvPicPr>
          <p:nvPr/>
        </p:nvPicPr>
        <p:blipFill>
          <a:blip r:embed="rId4" cstate="print"/>
          <a:srcRect/>
          <a:stretch>
            <a:fillRect/>
          </a:stretch>
        </p:blipFill>
        <p:spPr bwMode="auto">
          <a:xfrm>
            <a:off x="2773059" y="3848535"/>
            <a:ext cx="2571768" cy="928361"/>
          </a:xfrm>
          <a:prstGeom prst="rect">
            <a:avLst/>
          </a:prstGeom>
          <a:noFill/>
          <a:ln w="9525">
            <a:noFill/>
            <a:miter lim="800000"/>
            <a:headEnd/>
            <a:tailEnd/>
          </a:ln>
        </p:spPr>
      </p:pic>
      <p:sp>
        <p:nvSpPr>
          <p:cNvPr id="4" name="文本框 3">
            <a:extLst>
              <a:ext uri="{FF2B5EF4-FFF2-40B4-BE49-F238E27FC236}">
                <a16:creationId xmlns:a16="http://schemas.microsoft.com/office/drawing/2014/main" id="{0A416E13-4827-49F4-AC8E-3820F3DD8DB2}"/>
              </a:ext>
            </a:extLst>
          </p:cNvPr>
          <p:cNvSpPr txBox="1"/>
          <p:nvPr/>
        </p:nvSpPr>
        <p:spPr>
          <a:xfrm>
            <a:off x="2972894" y="4027117"/>
            <a:ext cx="2172098" cy="646331"/>
          </a:xfrm>
          <a:prstGeom prst="rect">
            <a:avLst/>
          </a:prstGeom>
          <a:noFill/>
        </p:spPr>
        <p:txBody>
          <a:bodyPr wrap="square" rtlCol="0">
            <a:spAutoFit/>
          </a:bodyPr>
          <a:lstStyle/>
          <a:p>
            <a:r>
              <a:rPr lang="zh-CN" altLang="en-US" b="1" dirty="0">
                <a:latin typeface="+mn-ea"/>
                <a:ea typeface="+mn-ea"/>
              </a:rPr>
              <a:t>寻找开裂荷载和屈服荷载</a:t>
            </a:r>
          </a:p>
        </p:txBody>
      </p:sp>
      <p:sp>
        <p:nvSpPr>
          <p:cNvPr id="32" name="Line 9">
            <a:extLst>
              <a:ext uri="{FF2B5EF4-FFF2-40B4-BE49-F238E27FC236}">
                <a16:creationId xmlns:a16="http://schemas.microsoft.com/office/drawing/2014/main" id="{02DF02BC-5A33-4B85-9F02-3CFD641A336B}"/>
              </a:ext>
            </a:extLst>
          </p:cNvPr>
          <p:cNvSpPr>
            <a:spLocks noChangeShapeType="1"/>
          </p:cNvSpPr>
          <p:nvPr/>
        </p:nvSpPr>
        <p:spPr bwMode="auto">
          <a:xfrm flipV="1">
            <a:off x="4336351" y="1618639"/>
            <a:ext cx="2233871" cy="10093"/>
          </a:xfrm>
          <a:prstGeom prst="line">
            <a:avLst/>
          </a:prstGeom>
          <a:noFill/>
          <a:ln w="41275">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txBody>
          <a:bodyPr wrap="square">
            <a:spAutoFit/>
          </a:bodyPr>
          <a:lstStyle/>
          <a:p>
            <a:endParaRPr lang="zh-CN" altLang="en-US"/>
          </a:p>
        </p:txBody>
      </p:sp>
      <p:sp>
        <p:nvSpPr>
          <p:cNvPr id="33" name="Text Box 12">
            <a:extLst>
              <a:ext uri="{FF2B5EF4-FFF2-40B4-BE49-F238E27FC236}">
                <a16:creationId xmlns:a16="http://schemas.microsoft.com/office/drawing/2014/main" id="{CEEFE179-5366-4FCD-8794-6E85C47BAA69}"/>
              </a:ext>
            </a:extLst>
          </p:cNvPr>
          <p:cNvSpPr txBox="1">
            <a:spLocks noChangeArrowheads="1"/>
          </p:cNvSpPr>
          <p:nvPr/>
        </p:nvSpPr>
        <p:spPr bwMode="auto">
          <a:xfrm>
            <a:off x="4897263" y="1659379"/>
            <a:ext cx="11120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825500" indent="-825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500" dirty="0">
                <a:solidFill>
                  <a:srgbClr val="990099"/>
                </a:solidFill>
                <a:latin typeface="Adobe 黑体 Std R" panose="020B0400000000000000" pitchFamily="34" charset="-122"/>
                <a:ea typeface="Adobe 黑体 Std R" panose="020B0400000000000000" pitchFamily="34" charset="-122"/>
              </a:rPr>
              <a:t>位移控制</a:t>
            </a:r>
          </a:p>
        </p:txBody>
      </p:sp>
      <p:sp>
        <p:nvSpPr>
          <p:cNvPr id="29" name="标题 1">
            <a:extLst>
              <a:ext uri="{FF2B5EF4-FFF2-40B4-BE49-F238E27FC236}">
                <a16:creationId xmlns:a16="http://schemas.microsoft.com/office/drawing/2014/main" id="{BF670CE8-5350-B647-9C5E-BF7897EFFD9A}"/>
              </a:ext>
            </a:extLst>
          </p:cNvPr>
          <p:cNvSpPr txBox="1">
            <a:spLocks/>
          </p:cNvSpPr>
          <p:nvPr/>
        </p:nvSpPr>
        <p:spPr bwMode="auto">
          <a:xfrm>
            <a:off x="701742" y="96585"/>
            <a:ext cx="601146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Myriad Web" pitchFamily="34" charset="0"/>
              </a:defRPr>
            </a:lvl2pPr>
            <a:lvl3pPr algn="l" rtl="0" eaLnBrk="0" fontAlgn="base" hangingPunct="0">
              <a:spcBef>
                <a:spcPct val="0"/>
              </a:spcBef>
              <a:spcAft>
                <a:spcPct val="0"/>
              </a:spcAft>
              <a:defRPr sz="4000" i="1">
                <a:solidFill>
                  <a:schemeClr val="tx2"/>
                </a:solidFill>
                <a:latin typeface="Myriad Web" pitchFamily="34" charset="0"/>
              </a:defRPr>
            </a:lvl3pPr>
            <a:lvl4pPr algn="l" rtl="0" eaLnBrk="0" fontAlgn="base" hangingPunct="0">
              <a:spcBef>
                <a:spcPct val="0"/>
              </a:spcBef>
              <a:spcAft>
                <a:spcPct val="0"/>
              </a:spcAft>
              <a:defRPr sz="4000" i="1">
                <a:solidFill>
                  <a:schemeClr val="tx2"/>
                </a:solidFill>
                <a:latin typeface="Myriad Web" pitchFamily="34" charset="0"/>
              </a:defRPr>
            </a:lvl4pPr>
            <a:lvl5pPr algn="l" rtl="0" eaLnBrk="0" fontAlgn="base" hangingPunct="0">
              <a:spcBef>
                <a:spcPct val="0"/>
              </a:spcBef>
              <a:spcAft>
                <a:spcPct val="0"/>
              </a:spcAft>
              <a:defRPr sz="4000" i="1">
                <a:solidFill>
                  <a:schemeClr val="tx2"/>
                </a:solidFill>
                <a:latin typeface="Myriad Web" pitchFamily="34" charset="0"/>
              </a:defRPr>
            </a:lvl5pPr>
            <a:lvl6pPr marL="457200" algn="l" rtl="0" fontAlgn="base">
              <a:spcBef>
                <a:spcPct val="0"/>
              </a:spcBef>
              <a:spcAft>
                <a:spcPct val="0"/>
              </a:spcAft>
              <a:defRPr sz="4000" i="1">
                <a:solidFill>
                  <a:schemeClr val="tx2"/>
                </a:solidFill>
                <a:latin typeface="Myriad Web" pitchFamily="34" charset="0"/>
              </a:defRPr>
            </a:lvl6pPr>
            <a:lvl7pPr marL="914400" algn="l" rtl="0" fontAlgn="base">
              <a:spcBef>
                <a:spcPct val="0"/>
              </a:spcBef>
              <a:spcAft>
                <a:spcPct val="0"/>
              </a:spcAft>
              <a:defRPr sz="4000" i="1">
                <a:solidFill>
                  <a:schemeClr val="tx2"/>
                </a:solidFill>
                <a:latin typeface="Myriad Web" pitchFamily="34" charset="0"/>
              </a:defRPr>
            </a:lvl7pPr>
            <a:lvl8pPr marL="1371600" algn="l" rtl="0" fontAlgn="base">
              <a:spcBef>
                <a:spcPct val="0"/>
              </a:spcBef>
              <a:spcAft>
                <a:spcPct val="0"/>
              </a:spcAft>
              <a:defRPr sz="4000" i="1">
                <a:solidFill>
                  <a:schemeClr val="tx2"/>
                </a:solidFill>
                <a:latin typeface="Myriad Web" pitchFamily="34" charset="0"/>
              </a:defRPr>
            </a:lvl8pPr>
            <a:lvl9pPr marL="1828800" algn="l" rtl="0" fontAlgn="base">
              <a:spcBef>
                <a:spcPct val="0"/>
              </a:spcBef>
              <a:spcAft>
                <a:spcPct val="0"/>
              </a:spcAft>
              <a:defRPr sz="4000" i="1">
                <a:solidFill>
                  <a:schemeClr val="tx2"/>
                </a:solidFill>
                <a:latin typeface="Myriad Web" pitchFamily="34" charset="0"/>
              </a:defRPr>
            </a:lvl9pPr>
          </a:lstStyle>
          <a:p>
            <a:r>
              <a:rPr lang="zh-CN" altLang="en-US" sz="2800" b="1" i="0" dirty="0">
                <a:solidFill>
                  <a:schemeClr val="tx1"/>
                </a:solidFill>
                <a:latin typeface="+mn-lt"/>
                <a:ea typeface="+mn-ea"/>
                <a:cs typeface="+mn-cs"/>
                <a:sym typeface="Arial" panose="020B0604020202020204" pitchFamily="34" charset="0"/>
              </a:rPr>
              <a:t>拟静力试验</a:t>
            </a:r>
          </a:p>
        </p:txBody>
      </p:sp>
    </p:spTree>
    <p:extLst>
      <p:ext uri="{BB962C8B-B14F-4D97-AF65-F5344CB8AC3E}">
        <p14:creationId xmlns:p14="http://schemas.microsoft.com/office/powerpoint/2010/main" val="39269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 grpId="0" animBg="1"/>
      <p:bldP spid="4"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FFFF408-98D7-4BC9-8D79-48B0542FE489}"/>
              </a:ext>
            </a:extLst>
          </p:cNvPr>
          <p:cNvSpPr txBox="1"/>
          <p:nvPr/>
        </p:nvSpPr>
        <p:spPr>
          <a:xfrm>
            <a:off x="1530117" y="837753"/>
            <a:ext cx="2158166" cy="369332"/>
          </a:xfrm>
          <a:prstGeom prst="rect">
            <a:avLst/>
          </a:prstGeom>
          <a:noFill/>
        </p:spPr>
        <p:txBody>
          <a:bodyPr wrap="square" rtlCol="0">
            <a:spAutoFit/>
          </a:bodyPr>
          <a:lstStyle/>
          <a:p>
            <a:pPr marL="257175" indent="-257175">
              <a:buFont typeface="Wingdings" panose="05000000000000000000" pitchFamily="2" charset="2"/>
              <a:buChar char="ü"/>
            </a:pPr>
            <a:r>
              <a:rPr lang="zh-CN" altLang="en-US" b="1" dirty="0">
                <a:solidFill>
                  <a:srgbClr val="FF0000"/>
                </a:solidFill>
                <a:latin typeface="Adobe 黑体 Std R" panose="020B0400000000000000" pitchFamily="34" charset="-122"/>
                <a:ea typeface="Adobe 黑体 Std R" panose="020B0400000000000000" pitchFamily="34" charset="-122"/>
              </a:rPr>
              <a:t>加载装置</a:t>
            </a:r>
          </a:p>
        </p:txBody>
      </p:sp>
      <p:grpSp>
        <p:nvGrpSpPr>
          <p:cNvPr id="132" name="组合 42">
            <a:extLst>
              <a:ext uri="{FF2B5EF4-FFF2-40B4-BE49-F238E27FC236}">
                <a16:creationId xmlns:a16="http://schemas.microsoft.com/office/drawing/2014/main" id="{9D61D929-9E78-49D7-AFBC-039B2A90D904}"/>
              </a:ext>
            </a:extLst>
          </p:cNvPr>
          <p:cNvGrpSpPr/>
          <p:nvPr/>
        </p:nvGrpSpPr>
        <p:grpSpPr>
          <a:xfrm>
            <a:off x="137167" y="1207085"/>
            <a:ext cx="1377683" cy="3452811"/>
            <a:chOff x="-238074" y="1897085"/>
            <a:chExt cx="1836911" cy="4603748"/>
          </a:xfrm>
        </p:grpSpPr>
        <p:sp>
          <p:nvSpPr>
            <p:cNvPr id="133" name="TextBox 34">
              <a:extLst>
                <a:ext uri="{FF2B5EF4-FFF2-40B4-BE49-F238E27FC236}">
                  <a16:creationId xmlns:a16="http://schemas.microsoft.com/office/drawing/2014/main" id="{0E0E347F-E270-4EAB-AC58-857A263CDC5B}"/>
                </a:ext>
              </a:extLst>
            </p:cNvPr>
            <p:cNvSpPr txBox="1"/>
            <p:nvPr/>
          </p:nvSpPr>
          <p:spPr bwMode="auto">
            <a:xfrm>
              <a:off x="-238074" y="3070414"/>
              <a:ext cx="1836911" cy="4089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量测方案</a:t>
              </a:r>
            </a:p>
          </p:txBody>
        </p:sp>
        <p:sp>
          <p:nvSpPr>
            <p:cNvPr id="134" name="TextBox 35">
              <a:extLst>
                <a:ext uri="{FF2B5EF4-FFF2-40B4-BE49-F238E27FC236}">
                  <a16:creationId xmlns:a16="http://schemas.microsoft.com/office/drawing/2014/main" id="{3F5FAEEF-A53F-4541-B00B-1AB21ED5A832}"/>
                </a:ext>
              </a:extLst>
            </p:cNvPr>
            <p:cNvSpPr txBox="1"/>
            <p:nvPr/>
          </p:nvSpPr>
          <p:spPr bwMode="auto">
            <a:xfrm>
              <a:off x="-157163" y="4497354"/>
              <a:ext cx="1600202"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135" name="直接连接符 134">
              <a:extLst>
                <a:ext uri="{FF2B5EF4-FFF2-40B4-BE49-F238E27FC236}">
                  <a16:creationId xmlns:a16="http://schemas.microsoft.com/office/drawing/2014/main" id="{57FB0105-EF99-4F59-B63E-40F62C1A763D}"/>
                </a:ext>
              </a:extLst>
            </p:cNvPr>
            <p:cNvCxnSpPr/>
            <p:nvPr/>
          </p:nvCxnSpPr>
          <p:spPr bwMode="auto">
            <a:xfrm>
              <a:off x="1496591" y="1897085"/>
              <a:ext cx="16479" cy="4603748"/>
            </a:xfrm>
            <a:prstGeom prst="line">
              <a:avLst/>
            </a:prstGeom>
            <a:noFill/>
            <a:ln w="19050" cap="flat" cmpd="sng" algn="ctr">
              <a:gradFill flip="none" rotWithShape="1">
                <a:gsLst>
                  <a:gs pos="100000">
                    <a:srgbClr val="FFFFFF">
                      <a:lumMod val="85000"/>
                      <a:alpha val="14000"/>
                    </a:srgbClr>
                  </a:gs>
                  <a:gs pos="50000">
                    <a:srgbClr val="FFFFFF">
                      <a:lumMod val="65000"/>
                    </a:srgbClr>
                  </a:gs>
                  <a:gs pos="100000">
                    <a:srgbClr val="000000">
                      <a:lumMod val="50000"/>
                      <a:lumOff val="50000"/>
                    </a:srgbClr>
                  </a:gs>
                </a:gsLst>
                <a:lin ang="0" scaled="1"/>
                <a:tileRect/>
              </a:gradFill>
              <a:prstDash val="solid"/>
              <a:tailEnd type="none"/>
            </a:ln>
            <a:effectLst/>
          </p:spPr>
        </p:cxnSp>
        <p:cxnSp>
          <p:nvCxnSpPr>
            <p:cNvPr id="136" name="直接连接符 135">
              <a:extLst>
                <a:ext uri="{FF2B5EF4-FFF2-40B4-BE49-F238E27FC236}">
                  <a16:creationId xmlns:a16="http://schemas.microsoft.com/office/drawing/2014/main" id="{817225B1-24CC-48AF-875B-EAAFFF2D0958}"/>
                </a:ext>
              </a:extLst>
            </p:cNvPr>
            <p:cNvCxnSpPr/>
            <p:nvPr/>
          </p:nvCxnSpPr>
          <p:spPr bwMode="auto">
            <a:xfrm rot="10800000">
              <a:off x="439174" y="2882323"/>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37" name="圆角矩形 49">
              <a:extLst>
                <a:ext uri="{FF2B5EF4-FFF2-40B4-BE49-F238E27FC236}">
                  <a16:creationId xmlns:a16="http://schemas.microsoft.com/office/drawing/2014/main" id="{4FFD54BB-5965-4FFD-9E51-0A52563B2B87}"/>
                </a:ext>
              </a:extLst>
            </p:cNvPr>
            <p:cNvSpPr/>
            <p:nvPr/>
          </p:nvSpPr>
          <p:spPr bwMode="auto">
            <a:xfrm>
              <a:off x="71858" y="2111734"/>
              <a:ext cx="1432210" cy="787731"/>
            </a:xfrm>
            <a:prstGeom prst="roundRect">
              <a:avLst>
                <a:gd name="adj" fmla="val 0"/>
              </a:avLst>
            </a:prstGeom>
            <a:gradFill flip="none" rotWithShape="1">
              <a:gsLst>
                <a:gs pos="0">
                  <a:srgbClr val="FFFFFF">
                    <a:lumMod val="95000"/>
                    <a:shade val="30000"/>
                    <a:satMod val="115000"/>
                    <a:alpha val="61000"/>
                  </a:srgbClr>
                </a:gs>
                <a:gs pos="50000">
                  <a:srgbClr val="FFFFFF">
                    <a:lumMod val="95000"/>
                    <a:shade val="67500"/>
                    <a:satMod val="115000"/>
                    <a:alpha val="52000"/>
                  </a:srgbClr>
                </a:gs>
                <a:gs pos="100000">
                  <a:srgbClr val="FFFFFF">
                    <a:lumMod val="95000"/>
                    <a:shade val="100000"/>
                    <a:satMod val="115000"/>
                    <a:alpha val="0"/>
                  </a:srgbClr>
                </a:gs>
              </a:gsLst>
              <a:lin ang="10800000" scaled="1"/>
              <a:tileRect/>
            </a:gradFill>
            <a:ln w="25400" cap="flat" cmpd="sng" algn="ctr">
              <a:noFill/>
              <a:prstDash val="solid"/>
            </a:ln>
            <a:effectLst/>
            <a:scene3d>
              <a:camera prst="orthographicFront"/>
              <a:lightRig rig="threePt" dir="t"/>
            </a:scene3d>
            <a:sp3d>
              <a:bevelT/>
            </a:sp3d>
          </p:spPr>
          <p:txBody>
            <a:bodyPr anchor="ctr"/>
            <a:lstStyle>
              <a:defPPr>
                <a:defRPr lang="en-U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endParaRPr lang="zh-CN" altLang="zh-CN" sz="1500" b="0">
                <a:solidFill>
                  <a:srgbClr val="000000"/>
                </a:solidFill>
                <a:latin typeface="Arial" pitchFamily="34" charset="0"/>
              </a:endParaRPr>
            </a:p>
          </p:txBody>
        </p:sp>
        <p:cxnSp>
          <p:nvCxnSpPr>
            <p:cNvPr id="138" name="直接连接符 137">
              <a:extLst>
                <a:ext uri="{FF2B5EF4-FFF2-40B4-BE49-F238E27FC236}">
                  <a16:creationId xmlns:a16="http://schemas.microsoft.com/office/drawing/2014/main" id="{F2C500D4-267E-4C0A-BC39-4F02D6BF55F3}"/>
                </a:ext>
              </a:extLst>
            </p:cNvPr>
            <p:cNvCxnSpPr/>
            <p:nvPr/>
          </p:nvCxnSpPr>
          <p:spPr bwMode="auto">
            <a:xfrm rot="10800000">
              <a:off x="433382" y="3676830"/>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9" name="直接连接符 138">
              <a:extLst>
                <a:ext uri="{FF2B5EF4-FFF2-40B4-BE49-F238E27FC236}">
                  <a16:creationId xmlns:a16="http://schemas.microsoft.com/office/drawing/2014/main" id="{408B7FD2-B4C6-4247-B654-36C9A1CF4ED8}"/>
                </a:ext>
              </a:extLst>
            </p:cNvPr>
            <p:cNvCxnSpPr/>
            <p:nvPr/>
          </p:nvCxnSpPr>
          <p:spPr bwMode="auto">
            <a:xfrm rot="10800000">
              <a:off x="430417" y="447889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0" name="直接连接符 139">
              <a:extLst>
                <a:ext uri="{FF2B5EF4-FFF2-40B4-BE49-F238E27FC236}">
                  <a16:creationId xmlns:a16="http://schemas.microsoft.com/office/drawing/2014/main" id="{3C0CD213-5AEF-412D-9D88-5075263528FE}"/>
                </a:ext>
              </a:extLst>
            </p:cNvPr>
            <p:cNvCxnSpPr/>
            <p:nvPr/>
          </p:nvCxnSpPr>
          <p:spPr bwMode="auto">
            <a:xfrm rot="10800000">
              <a:off x="433382" y="448160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1" name="直接连接符 140">
              <a:extLst>
                <a:ext uri="{FF2B5EF4-FFF2-40B4-BE49-F238E27FC236}">
                  <a16:creationId xmlns:a16="http://schemas.microsoft.com/office/drawing/2014/main" id="{E7D61BCD-6599-4B54-9A69-73994C063E8D}"/>
                </a:ext>
              </a:extLst>
            </p:cNvPr>
            <p:cNvCxnSpPr/>
            <p:nvPr/>
          </p:nvCxnSpPr>
          <p:spPr bwMode="auto">
            <a:xfrm rot="10800000">
              <a:off x="430417" y="5283678"/>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42" name="TextBox 34">
              <a:extLst>
                <a:ext uri="{FF2B5EF4-FFF2-40B4-BE49-F238E27FC236}">
                  <a16:creationId xmlns:a16="http://schemas.microsoft.com/office/drawing/2014/main" id="{CC4CE5C1-5B3D-46A5-BDCA-82DDD124269B}"/>
                </a:ext>
              </a:extLst>
            </p:cNvPr>
            <p:cNvSpPr txBox="1"/>
            <p:nvPr/>
          </p:nvSpPr>
          <p:spPr bwMode="auto">
            <a:xfrm>
              <a:off x="-122433" y="2187514"/>
              <a:ext cx="1694036" cy="7166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加载制度</a:t>
              </a:r>
              <a:endParaRPr lang="en-US" altLang="zh-CN"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endParaRPr>
            </a:p>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与方案</a:t>
              </a:r>
            </a:p>
          </p:txBody>
        </p:sp>
      </p:grpSp>
      <p:sp>
        <p:nvSpPr>
          <p:cNvPr id="143" name="TextBox 34">
            <a:extLst>
              <a:ext uri="{FF2B5EF4-FFF2-40B4-BE49-F238E27FC236}">
                <a16:creationId xmlns:a16="http://schemas.microsoft.com/office/drawing/2014/main" id="{E45383A4-2558-4CBC-BCF9-06707C7D8BC0}"/>
              </a:ext>
            </a:extLst>
          </p:cNvPr>
          <p:cNvSpPr txBox="1"/>
          <p:nvPr/>
        </p:nvSpPr>
        <p:spPr bwMode="auto">
          <a:xfrm>
            <a:off x="137166" y="2698081"/>
            <a:ext cx="1377683"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加载观测过程</a:t>
            </a:r>
          </a:p>
        </p:txBody>
      </p:sp>
      <p:sp>
        <p:nvSpPr>
          <p:cNvPr id="144" name="TextBox 35">
            <a:extLst>
              <a:ext uri="{FF2B5EF4-FFF2-40B4-BE49-F238E27FC236}">
                <a16:creationId xmlns:a16="http://schemas.microsoft.com/office/drawing/2014/main" id="{9BC25830-8F95-430A-B056-568741B31439}"/>
              </a:ext>
            </a:extLst>
          </p:cNvPr>
          <p:cNvSpPr txBox="1"/>
          <p:nvPr/>
        </p:nvSpPr>
        <p:spPr bwMode="auto">
          <a:xfrm>
            <a:off x="197850" y="2797628"/>
            <a:ext cx="1200151" cy="3231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5" name="TextBox 33">
            <a:extLst>
              <a:ext uri="{FF2B5EF4-FFF2-40B4-BE49-F238E27FC236}">
                <a16:creationId xmlns:a16="http://schemas.microsoft.com/office/drawing/2014/main" id="{CEFD66CE-2002-436C-ADE1-814ADE75FC50}"/>
              </a:ext>
            </a:extLst>
          </p:cNvPr>
          <p:cNvSpPr txBox="1"/>
          <p:nvPr/>
        </p:nvSpPr>
        <p:spPr bwMode="auto">
          <a:xfrm>
            <a:off x="315722" y="3343412"/>
            <a:ext cx="1200512"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结果分析</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pic>
        <p:nvPicPr>
          <p:cNvPr id="29" name="图片 28">
            <a:extLst>
              <a:ext uri="{FF2B5EF4-FFF2-40B4-BE49-F238E27FC236}">
                <a16:creationId xmlns:a16="http://schemas.microsoft.com/office/drawing/2014/main" id="{2572F2D2-F1E0-46EA-9A75-3B5231D0AA7B}"/>
              </a:ext>
            </a:extLst>
          </p:cNvPr>
          <p:cNvPicPr/>
          <p:nvPr/>
        </p:nvPicPr>
        <p:blipFill rotWithShape="1">
          <a:blip r:embed="rId3"/>
          <a:srcRect t="10497"/>
          <a:stretch/>
        </p:blipFill>
        <p:spPr>
          <a:xfrm>
            <a:off x="1632721" y="1420887"/>
            <a:ext cx="4544737" cy="2447809"/>
          </a:xfrm>
          <a:prstGeom prst="rect">
            <a:avLst/>
          </a:prstGeom>
        </p:spPr>
      </p:pic>
      <p:pic>
        <p:nvPicPr>
          <p:cNvPr id="35" name="图片 34" descr="C:\Users\MSL\AppData\Local\Temp\360zip$Temp\360$2\20170803_IMG_1339.JPG">
            <a:extLst>
              <a:ext uri="{FF2B5EF4-FFF2-40B4-BE49-F238E27FC236}">
                <a16:creationId xmlns:a16="http://schemas.microsoft.com/office/drawing/2014/main" id="{18498F25-AFD8-40C1-BF55-D04FA5AFD47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987640" y="1645352"/>
            <a:ext cx="2849486" cy="2105459"/>
          </a:xfrm>
          <a:prstGeom prst="rect">
            <a:avLst/>
          </a:prstGeom>
          <a:noFill/>
          <a:ln>
            <a:noFill/>
          </a:ln>
        </p:spPr>
      </p:pic>
      <p:sp>
        <p:nvSpPr>
          <p:cNvPr id="21" name="标题 1">
            <a:extLst>
              <a:ext uri="{FF2B5EF4-FFF2-40B4-BE49-F238E27FC236}">
                <a16:creationId xmlns:a16="http://schemas.microsoft.com/office/drawing/2014/main" id="{084FC2F8-53D1-1744-9550-13C7825FBBAE}"/>
              </a:ext>
            </a:extLst>
          </p:cNvPr>
          <p:cNvSpPr txBox="1">
            <a:spLocks/>
          </p:cNvSpPr>
          <p:nvPr/>
        </p:nvSpPr>
        <p:spPr bwMode="auto">
          <a:xfrm>
            <a:off x="701742" y="96585"/>
            <a:ext cx="601146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Myriad Web" pitchFamily="34" charset="0"/>
              </a:defRPr>
            </a:lvl2pPr>
            <a:lvl3pPr algn="l" rtl="0" eaLnBrk="0" fontAlgn="base" hangingPunct="0">
              <a:spcBef>
                <a:spcPct val="0"/>
              </a:spcBef>
              <a:spcAft>
                <a:spcPct val="0"/>
              </a:spcAft>
              <a:defRPr sz="4000" i="1">
                <a:solidFill>
                  <a:schemeClr val="tx2"/>
                </a:solidFill>
                <a:latin typeface="Myriad Web" pitchFamily="34" charset="0"/>
              </a:defRPr>
            </a:lvl3pPr>
            <a:lvl4pPr algn="l" rtl="0" eaLnBrk="0" fontAlgn="base" hangingPunct="0">
              <a:spcBef>
                <a:spcPct val="0"/>
              </a:spcBef>
              <a:spcAft>
                <a:spcPct val="0"/>
              </a:spcAft>
              <a:defRPr sz="4000" i="1">
                <a:solidFill>
                  <a:schemeClr val="tx2"/>
                </a:solidFill>
                <a:latin typeface="Myriad Web" pitchFamily="34" charset="0"/>
              </a:defRPr>
            </a:lvl4pPr>
            <a:lvl5pPr algn="l" rtl="0" eaLnBrk="0" fontAlgn="base" hangingPunct="0">
              <a:spcBef>
                <a:spcPct val="0"/>
              </a:spcBef>
              <a:spcAft>
                <a:spcPct val="0"/>
              </a:spcAft>
              <a:defRPr sz="4000" i="1">
                <a:solidFill>
                  <a:schemeClr val="tx2"/>
                </a:solidFill>
                <a:latin typeface="Myriad Web" pitchFamily="34" charset="0"/>
              </a:defRPr>
            </a:lvl5pPr>
            <a:lvl6pPr marL="457200" algn="l" rtl="0" fontAlgn="base">
              <a:spcBef>
                <a:spcPct val="0"/>
              </a:spcBef>
              <a:spcAft>
                <a:spcPct val="0"/>
              </a:spcAft>
              <a:defRPr sz="4000" i="1">
                <a:solidFill>
                  <a:schemeClr val="tx2"/>
                </a:solidFill>
                <a:latin typeface="Myriad Web" pitchFamily="34" charset="0"/>
              </a:defRPr>
            </a:lvl6pPr>
            <a:lvl7pPr marL="914400" algn="l" rtl="0" fontAlgn="base">
              <a:spcBef>
                <a:spcPct val="0"/>
              </a:spcBef>
              <a:spcAft>
                <a:spcPct val="0"/>
              </a:spcAft>
              <a:defRPr sz="4000" i="1">
                <a:solidFill>
                  <a:schemeClr val="tx2"/>
                </a:solidFill>
                <a:latin typeface="Myriad Web" pitchFamily="34" charset="0"/>
              </a:defRPr>
            </a:lvl7pPr>
            <a:lvl8pPr marL="1371600" algn="l" rtl="0" fontAlgn="base">
              <a:spcBef>
                <a:spcPct val="0"/>
              </a:spcBef>
              <a:spcAft>
                <a:spcPct val="0"/>
              </a:spcAft>
              <a:defRPr sz="4000" i="1">
                <a:solidFill>
                  <a:schemeClr val="tx2"/>
                </a:solidFill>
                <a:latin typeface="Myriad Web" pitchFamily="34" charset="0"/>
              </a:defRPr>
            </a:lvl8pPr>
            <a:lvl9pPr marL="1828800" algn="l" rtl="0" fontAlgn="base">
              <a:spcBef>
                <a:spcPct val="0"/>
              </a:spcBef>
              <a:spcAft>
                <a:spcPct val="0"/>
              </a:spcAft>
              <a:defRPr sz="4000" i="1">
                <a:solidFill>
                  <a:schemeClr val="tx2"/>
                </a:solidFill>
                <a:latin typeface="Myriad Web" pitchFamily="34" charset="0"/>
              </a:defRPr>
            </a:lvl9pPr>
          </a:lstStyle>
          <a:p>
            <a:r>
              <a:rPr lang="zh-CN" altLang="en-US" sz="2800" b="1" i="0" dirty="0">
                <a:solidFill>
                  <a:schemeClr val="tx1"/>
                </a:solidFill>
                <a:latin typeface="+mn-lt"/>
                <a:ea typeface="+mn-ea"/>
                <a:cs typeface="+mn-cs"/>
                <a:sym typeface="Arial" panose="020B0604020202020204" pitchFamily="34" charset="0"/>
              </a:rPr>
              <a:t>拟静力试验</a:t>
            </a:r>
          </a:p>
        </p:txBody>
      </p:sp>
    </p:spTree>
    <p:extLst>
      <p:ext uri="{BB962C8B-B14F-4D97-AF65-F5344CB8AC3E}">
        <p14:creationId xmlns:p14="http://schemas.microsoft.com/office/powerpoint/2010/main" val="29814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FFFF408-98D7-4BC9-8D79-48B0542FE489}"/>
              </a:ext>
            </a:extLst>
          </p:cNvPr>
          <p:cNvSpPr txBox="1"/>
          <p:nvPr/>
        </p:nvSpPr>
        <p:spPr>
          <a:xfrm>
            <a:off x="1483850" y="792050"/>
            <a:ext cx="2158166" cy="369332"/>
          </a:xfrm>
          <a:prstGeom prst="rect">
            <a:avLst/>
          </a:prstGeom>
          <a:noFill/>
        </p:spPr>
        <p:txBody>
          <a:bodyPr wrap="square" rtlCol="0">
            <a:spAutoFit/>
          </a:bodyPr>
          <a:lstStyle/>
          <a:p>
            <a:pPr marL="257175" indent="-257175">
              <a:buFont typeface="Wingdings" panose="05000000000000000000" pitchFamily="2" charset="2"/>
              <a:buChar char="ü"/>
            </a:pPr>
            <a:r>
              <a:rPr lang="zh-CN" altLang="en-US" b="1" dirty="0">
                <a:solidFill>
                  <a:srgbClr val="FF0000"/>
                </a:solidFill>
                <a:latin typeface="+mn-ea"/>
                <a:ea typeface="+mn-ea"/>
              </a:rPr>
              <a:t>量测方案</a:t>
            </a:r>
          </a:p>
        </p:txBody>
      </p:sp>
      <p:grpSp>
        <p:nvGrpSpPr>
          <p:cNvPr id="132" name="组合 42">
            <a:extLst>
              <a:ext uri="{FF2B5EF4-FFF2-40B4-BE49-F238E27FC236}">
                <a16:creationId xmlns:a16="http://schemas.microsoft.com/office/drawing/2014/main" id="{9D61D929-9E78-49D7-AFBC-039B2A90D904}"/>
              </a:ext>
            </a:extLst>
          </p:cNvPr>
          <p:cNvGrpSpPr/>
          <p:nvPr/>
        </p:nvGrpSpPr>
        <p:grpSpPr>
          <a:xfrm>
            <a:off x="62193" y="1129331"/>
            <a:ext cx="1377683" cy="3452811"/>
            <a:chOff x="-238074" y="1940566"/>
            <a:chExt cx="1836911" cy="4603748"/>
          </a:xfrm>
        </p:grpSpPr>
        <p:sp>
          <p:nvSpPr>
            <p:cNvPr id="137" name="圆角矩形 49">
              <a:extLst>
                <a:ext uri="{FF2B5EF4-FFF2-40B4-BE49-F238E27FC236}">
                  <a16:creationId xmlns:a16="http://schemas.microsoft.com/office/drawing/2014/main" id="{4FFD54BB-5965-4FFD-9E51-0A52563B2B87}"/>
                </a:ext>
              </a:extLst>
            </p:cNvPr>
            <p:cNvSpPr/>
            <p:nvPr/>
          </p:nvSpPr>
          <p:spPr bwMode="auto">
            <a:xfrm>
              <a:off x="84351" y="2881226"/>
              <a:ext cx="1432210" cy="787731"/>
            </a:xfrm>
            <a:prstGeom prst="roundRect">
              <a:avLst>
                <a:gd name="adj" fmla="val 0"/>
              </a:avLst>
            </a:prstGeom>
            <a:gradFill flip="none" rotWithShape="1">
              <a:gsLst>
                <a:gs pos="0">
                  <a:srgbClr val="FFFFFF">
                    <a:lumMod val="95000"/>
                    <a:shade val="30000"/>
                    <a:satMod val="115000"/>
                    <a:alpha val="61000"/>
                  </a:srgbClr>
                </a:gs>
                <a:gs pos="50000">
                  <a:srgbClr val="FFFFFF">
                    <a:lumMod val="95000"/>
                    <a:shade val="67500"/>
                    <a:satMod val="115000"/>
                    <a:alpha val="52000"/>
                  </a:srgbClr>
                </a:gs>
                <a:gs pos="100000">
                  <a:srgbClr val="FFFFFF">
                    <a:lumMod val="95000"/>
                    <a:shade val="100000"/>
                    <a:satMod val="115000"/>
                    <a:alpha val="0"/>
                  </a:srgbClr>
                </a:gs>
              </a:gsLst>
              <a:lin ang="10800000" scaled="1"/>
              <a:tileRect/>
            </a:gradFill>
            <a:ln w="25400" cap="flat" cmpd="sng" algn="ctr">
              <a:noFill/>
              <a:prstDash val="solid"/>
            </a:ln>
            <a:effectLst/>
            <a:scene3d>
              <a:camera prst="orthographicFront"/>
              <a:lightRig rig="threePt" dir="t"/>
            </a:scene3d>
            <a:sp3d>
              <a:bevelT/>
            </a:sp3d>
          </p:spPr>
          <p:txBody>
            <a:bodyPr anchor="ctr"/>
            <a:lstStyle>
              <a:defPPr>
                <a:defRPr lang="en-U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endParaRPr lang="zh-CN" altLang="zh-CN" sz="1500" b="0">
                <a:solidFill>
                  <a:srgbClr val="000000"/>
                </a:solidFill>
                <a:latin typeface="Arial" pitchFamily="34" charset="0"/>
              </a:endParaRPr>
            </a:p>
          </p:txBody>
        </p:sp>
        <p:sp>
          <p:nvSpPr>
            <p:cNvPr id="133" name="TextBox 34">
              <a:extLst>
                <a:ext uri="{FF2B5EF4-FFF2-40B4-BE49-F238E27FC236}">
                  <a16:creationId xmlns:a16="http://schemas.microsoft.com/office/drawing/2014/main" id="{0E0E347F-E270-4EAB-AC58-857A263CDC5B}"/>
                </a:ext>
              </a:extLst>
            </p:cNvPr>
            <p:cNvSpPr txBox="1"/>
            <p:nvPr/>
          </p:nvSpPr>
          <p:spPr bwMode="auto">
            <a:xfrm>
              <a:off x="-238074" y="3070414"/>
              <a:ext cx="1836911" cy="4089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量测方案</a:t>
              </a:r>
            </a:p>
          </p:txBody>
        </p:sp>
        <p:sp>
          <p:nvSpPr>
            <p:cNvPr id="134" name="TextBox 35">
              <a:extLst>
                <a:ext uri="{FF2B5EF4-FFF2-40B4-BE49-F238E27FC236}">
                  <a16:creationId xmlns:a16="http://schemas.microsoft.com/office/drawing/2014/main" id="{3F5FAEEF-A53F-4541-B00B-1AB21ED5A832}"/>
                </a:ext>
              </a:extLst>
            </p:cNvPr>
            <p:cNvSpPr txBox="1"/>
            <p:nvPr/>
          </p:nvSpPr>
          <p:spPr bwMode="auto">
            <a:xfrm>
              <a:off x="-157163" y="4497354"/>
              <a:ext cx="1600202"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135" name="直接连接符 134">
              <a:extLst>
                <a:ext uri="{FF2B5EF4-FFF2-40B4-BE49-F238E27FC236}">
                  <a16:creationId xmlns:a16="http://schemas.microsoft.com/office/drawing/2014/main" id="{57FB0105-EF99-4F59-B63E-40F62C1A763D}"/>
                </a:ext>
              </a:extLst>
            </p:cNvPr>
            <p:cNvCxnSpPr/>
            <p:nvPr/>
          </p:nvCxnSpPr>
          <p:spPr bwMode="auto">
            <a:xfrm>
              <a:off x="1542014" y="1940566"/>
              <a:ext cx="16479" cy="4603748"/>
            </a:xfrm>
            <a:prstGeom prst="line">
              <a:avLst/>
            </a:prstGeom>
            <a:noFill/>
            <a:ln w="19050" cap="flat" cmpd="sng" algn="ctr">
              <a:gradFill flip="none" rotWithShape="1">
                <a:gsLst>
                  <a:gs pos="100000">
                    <a:srgbClr val="FFFFFF">
                      <a:lumMod val="85000"/>
                      <a:alpha val="14000"/>
                    </a:srgbClr>
                  </a:gs>
                  <a:gs pos="50000">
                    <a:srgbClr val="FFFFFF">
                      <a:lumMod val="65000"/>
                    </a:srgbClr>
                  </a:gs>
                  <a:gs pos="100000">
                    <a:srgbClr val="000000">
                      <a:lumMod val="50000"/>
                      <a:lumOff val="50000"/>
                    </a:srgbClr>
                  </a:gs>
                </a:gsLst>
                <a:lin ang="0" scaled="1"/>
                <a:tileRect/>
              </a:gradFill>
              <a:prstDash val="solid"/>
              <a:tailEnd type="none"/>
            </a:ln>
            <a:effectLst/>
          </p:spPr>
        </p:cxnSp>
        <p:cxnSp>
          <p:nvCxnSpPr>
            <p:cNvPr id="136" name="直接连接符 135">
              <a:extLst>
                <a:ext uri="{FF2B5EF4-FFF2-40B4-BE49-F238E27FC236}">
                  <a16:creationId xmlns:a16="http://schemas.microsoft.com/office/drawing/2014/main" id="{817225B1-24CC-48AF-875B-EAAFFF2D0958}"/>
                </a:ext>
              </a:extLst>
            </p:cNvPr>
            <p:cNvCxnSpPr/>
            <p:nvPr/>
          </p:nvCxnSpPr>
          <p:spPr bwMode="auto">
            <a:xfrm rot="10800000">
              <a:off x="439174" y="2882323"/>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8" name="直接连接符 137">
              <a:extLst>
                <a:ext uri="{FF2B5EF4-FFF2-40B4-BE49-F238E27FC236}">
                  <a16:creationId xmlns:a16="http://schemas.microsoft.com/office/drawing/2014/main" id="{F2C500D4-267E-4C0A-BC39-4F02D6BF55F3}"/>
                </a:ext>
              </a:extLst>
            </p:cNvPr>
            <p:cNvCxnSpPr/>
            <p:nvPr/>
          </p:nvCxnSpPr>
          <p:spPr bwMode="auto">
            <a:xfrm rot="10800000">
              <a:off x="433382" y="3676830"/>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9" name="直接连接符 138">
              <a:extLst>
                <a:ext uri="{FF2B5EF4-FFF2-40B4-BE49-F238E27FC236}">
                  <a16:creationId xmlns:a16="http://schemas.microsoft.com/office/drawing/2014/main" id="{408B7FD2-B4C6-4247-B654-36C9A1CF4ED8}"/>
                </a:ext>
              </a:extLst>
            </p:cNvPr>
            <p:cNvCxnSpPr/>
            <p:nvPr/>
          </p:nvCxnSpPr>
          <p:spPr bwMode="auto">
            <a:xfrm rot="10800000">
              <a:off x="430417" y="447889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0" name="直接连接符 139">
              <a:extLst>
                <a:ext uri="{FF2B5EF4-FFF2-40B4-BE49-F238E27FC236}">
                  <a16:creationId xmlns:a16="http://schemas.microsoft.com/office/drawing/2014/main" id="{3C0CD213-5AEF-412D-9D88-5075263528FE}"/>
                </a:ext>
              </a:extLst>
            </p:cNvPr>
            <p:cNvCxnSpPr/>
            <p:nvPr/>
          </p:nvCxnSpPr>
          <p:spPr bwMode="auto">
            <a:xfrm rot="10800000">
              <a:off x="433382" y="448160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1" name="直接连接符 140">
              <a:extLst>
                <a:ext uri="{FF2B5EF4-FFF2-40B4-BE49-F238E27FC236}">
                  <a16:creationId xmlns:a16="http://schemas.microsoft.com/office/drawing/2014/main" id="{E7D61BCD-6599-4B54-9A69-73994C063E8D}"/>
                </a:ext>
              </a:extLst>
            </p:cNvPr>
            <p:cNvCxnSpPr/>
            <p:nvPr/>
          </p:nvCxnSpPr>
          <p:spPr bwMode="auto">
            <a:xfrm rot="10800000">
              <a:off x="430417" y="5283678"/>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42" name="TextBox 34">
              <a:extLst>
                <a:ext uri="{FF2B5EF4-FFF2-40B4-BE49-F238E27FC236}">
                  <a16:creationId xmlns:a16="http://schemas.microsoft.com/office/drawing/2014/main" id="{CC4CE5C1-5B3D-46A5-BDCA-82DDD124269B}"/>
                </a:ext>
              </a:extLst>
            </p:cNvPr>
            <p:cNvSpPr txBox="1"/>
            <p:nvPr/>
          </p:nvSpPr>
          <p:spPr bwMode="auto">
            <a:xfrm>
              <a:off x="-122433" y="2187514"/>
              <a:ext cx="1694036" cy="7166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加载制度</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与方案</a:t>
              </a:r>
            </a:p>
          </p:txBody>
        </p:sp>
      </p:grpSp>
      <p:sp>
        <p:nvSpPr>
          <p:cNvPr id="143" name="TextBox 34">
            <a:extLst>
              <a:ext uri="{FF2B5EF4-FFF2-40B4-BE49-F238E27FC236}">
                <a16:creationId xmlns:a16="http://schemas.microsoft.com/office/drawing/2014/main" id="{E45383A4-2558-4CBC-BCF9-06707C7D8BC0}"/>
              </a:ext>
            </a:extLst>
          </p:cNvPr>
          <p:cNvSpPr txBox="1"/>
          <p:nvPr/>
        </p:nvSpPr>
        <p:spPr bwMode="auto">
          <a:xfrm>
            <a:off x="62192" y="2587717"/>
            <a:ext cx="1377683"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加载观测过程</a:t>
            </a:r>
          </a:p>
        </p:txBody>
      </p:sp>
      <p:sp>
        <p:nvSpPr>
          <p:cNvPr id="144" name="TextBox 35">
            <a:extLst>
              <a:ext uri="{FF2B5EF4-FFF2-40B4-BE49-F238E27FC236}">
                <a16:creationId xmlns:a16="http://schemas.microsoft.com/office/drawing/2014/main" id="{9BC25830-8F95-430A-B056-568741B31439}"/>
              </a:ext>
            </a:extLst>
          </p:cNvPr>
          <p:cNvSpPr txBox="1"/>
          <p:nvPr/>
        </p:nvSpPr>
        <p:spPr bwMode="auto">
          <a:xfrm>
            <a:off x="122876" y="2687264"/>
            <a:ext cx="1200151" cy="3231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5" name="TextBox 33">
            <a:extLst>
              <a:ext uri="{FF2B5EF4-FFF2-40B4-BE49-F238E27FC236}">
                <a16:creationId xmlns:a16="http://schemas.microsoft.com/office/drawing/2014/main" id="{CEFD66CE-2002-436C-ADE1-814ADE75FC50}"/>
              </a:ext>
            </a:extLst>
          </p:cNvPr>
          <p:cNvSpPr txBox="1"/>
          <p:nvPr/>
        </p:nvSpPr>
        <p:spPr bwMode="auto">
          <a:xfrm>
            <a:off x="240748" y="3233048"/>
            <a:ext cx="1200512"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结果分析</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9" name="内容占位符 2">
            <a:extLst>
              <a:ext uri="{FF2B5EF4-FFF2-40B4-BE49-F238E27FC236}">
                <a16:creationId xmlns:a16="http://schemas.microsoft.com/office/drawing/2014/main" id="{D9EA8092-6CE7-48D1-A407-1C09A8F4632C}"/>
              </a:ext>
            </a:extLst>
          </p:cNvPr>
          <p:cNvSpPr>
            <a:spLocks noGrp="1" noChangeArrowheads="1"/>
          </p:cNvSpPr>
          <p:nvPr>
            <p:ph idx="1"/>
          </p:nvPr>
        </p:nvSpPr>
        <p:spPr>
          <a:xfrm>
            <a:off x="1419451" y="1247453"/>
            <a:ext cx="6265069" cy="3038475"/>
          </a:xfrm>
        </p:spPr>
        <p:txBody>
          <a:bodyPr/>
          <a:lstStyle/>
          <a:p>
            <a:r>
              <a:rPr lang="zh-CN" altLang="en-US" sz="2000" b="1" dirty="0">
                <a:latin typeface="+mn-ea"/>
              </a:rPr>
              <a:t>荷载和变形</a:t>
            </a:r>
            <a:endParaRPr lang="en-US" altLang="zh-CN" sz="2000" b="1" dirty="0">
              <a:latin typeface="+mn-ea"/>
            </a:endParaRPr>
          </a:p>
          <a:p>
            <a:r>
              <a:rPr lang="zh-CN" altLang="en-US" sz="2000" b="1" dirty="0">
                <a:latin typeface="+mn-ea"/>
              </a:rPr>
              <a:t>塑性铰区段曲率或转角</a:t>
            </a:r>
            <a:endParaRPr lang="en-US" altLang="zh-CN" sz="2000" b="1" dirty="0">
              <a:latin typeface="+mn-ea"/>
            </a:endParaRPr>
          </a:p>
        </p:txBody>
      </p:sp>
      <p:pic>
        <p:nvPicPr>
          <p:cNvPr id="20" name="图片 19">
            <a:extLst>
              <a:ext uri="{FF2B5EF4-FFF2-40B4-BE49-F238E27FC236}">
                <a16:creationId xmlns:a16="http://schemas.microsoft.com/office/drawing/2014/main" id="{EC498343-9AD5-47E5-A14D-D83C9AA54694}"/>
              </a:ext>
            </a:extLst>
          </p:cNvPr>
          <p:cNvPicPr/>
          <p:nvPr/>
        </p:nvPicPr>
        <p:blipFill>
          <a:blip r:embed="rId3"/>
          <a:stretch>
            <a:fillRect/>
          </a:stretch>
        </p:blipFill>
        <p:spPr>
          <a:xfrm>
            <a:off x="5417063" y="2052151"/>
            <a:ext cx="2592288" cy="2975168"/>
          </a:xfrm>
          <a:prstGeom prst="rect">
            <a:avLst/>
          </a:prstGeom>
        </p:spPr>
      </p:pic>
      <p:pic>
        <p:nvPicPr>
          <p:cNvPr id="21" name="图片 20">
            <a:extLst>
              <a:ext uri="{FF2B5EF4-FFF2-40B4-BE49-F238E27FC236}">
                <a16:creationId xmlns:a16="http://schemas.microsoft.com/office/drawing/2014/main" id="{F475B143-AA56-4026-80B0-85B7B2EB98FE}"/>
              </a:ext>
            </a:extLst>
          </p:cNvPr>
          <p:cNvPicPr/>
          <p:nvPr/>
        </p:nvPicPr>
        <p:blipFill>
          <a:blip r:embed="rId4"/>
          <a:stretch>
            <a:fillRect/>
          </a:stretch>
        </p:blipFill>
        <p:spPr>
          <a:xfrm>
            <a:off x="1974079" y="2254853"/>
            <a:ext cx="2592288" cy="2626997"/>
          </a:xfrm>
          <a:prstGeom prst="rect">
            <a:avLst/>
          </a:prstGeom>
        </p:spPr>
      </p:pic>
      <p:sp>
        <p:nvSpPr>
          <p:cNvPr id="3" name="矩形 2">
            <a:extLst>
              <a:ext uri="{FF2B5EF4-FFF2-40B4-BE49-F238E27FC236}">
                <a16:creationId xmlns:a16="http://schemas.microsoft.com/office/drawing/2014/main" id="{BB5CFB01-8D75-AC4E-8EF4-A679FF49C949}"/>
              </a:ext>
            </a:extLst>
          </p:cNvPr>
          <p:cNvSpPr/>
          <p:nvPr/>
        </p:nvSpPr>
        <p:spPr>
          <a:xfrm>
            <a:off x="5022030" y="1260135"/>
            <a:ext cx="4572000" cy="707886"/>
          </a:xfrm>
          <a:prstGeom prst="rect">
            <a:avLst/>
          </a:prstGeom>
        </p:spPr>
        <p:txBody>
          <a:bodyPr>
            <a:spAutoFit/>
          </a:bodyPr>
          <a:lstStyle/>
          <a:p>
            <a:pPr marL="342900" indent="-342900">
              <a:buFont typeface="Arial" panose="020B0604020202020204" pitchFamily="34" charset="0"/>
              <a:buChar char="•"/>
            </a:pPr>
            <a:r>
              <a:rPr lang="zh-CN" altLang="en-US" sz="2000" b="1" dirty="0">
                <a:latin typeface="+mn-ea"/>
                <a:ea typeface="+mn-ea"/>
                <a:sym typeface="Arial" panose="020B0604020202020204" pitchFamily="34" charset="0"/>
              </a:rPr>
              <a:t>节点核心区剪切角</a:t>
            </a:r>
            <a:endParaRPr lang="en-US" altLang="zh-CN" sz="2000" b="1" dirty="0">
              <a:latin typeface="+mn-ea"/>
              <a:ea typeface="+mn-ea"/>
              <a:sym typeface="Arial" panose="020B0604020202020204" pitchFamily="34" charset="0"/>
            </a:endParaRPr>
          </a:p>
          <a:p>
            <a:pPr marL="342900" indent="-342900">
              <a:buFont typeface="Arial" panose="020B0604020202020204" pitchFamily="34" charset="0"/>
              <a:buChar char="•"/>
            </a:pPr>
            <a:r>
              <a:rPr lang="zh-CN" altLang="en-US" sz="2000" b="1" dirty="0">
                <a:latin typeface="+mn-ea"/>
                <a:ea typeface="+mn-ea"/>
                <a:sym typeface="Arial" panose="020B0604020202020204" pitchFamily="34" charset="0"/>
              </a:rPr>
              <a:t>核心区箍筋应力</a:t>
            </a:r>
            <a:endParaRPr lang="en-US" altLang="zh-CN" sz="2000" b="1" dirty="0">
              <a:latin typeface="+mn-ea"/>
              <a:ea typeface="+mn-ea"/>
              <a:sym typeface="Arial" panose="020B0604020202020204" pitchFamily="34" charset="0"/>
            </a:endParaRPr>
          </a:p>
        </p:txBody>
      </p:sp>
      <p:sp>
        <p:nvSpPr>
          <p:cNvPr id="22" name="标题 1">
            <a:extLst>
              <a:ext uri="{FF2B5EF4-FFF2-40B4-BE49-F238E27FC236}">
                <a16:creationId xmlns:a16="http://schemas.microsoft.com/office/drawing/2014/main" id="{2DE6CFF9-28FC-CA41-A564-218D42D2CB65}"/>
              </a:ext>
            </a:extLst>
          </p:cNvPr>
          <p:cNvSpPr txBox="1">
            <a:spLocks/>
          </p:cNvSpPr>
          <p:nvPr/>
        </p:nvSpPr>
        <p:spPr bwMode="auto">
          <a:xfrm>
            <a:off x="701742" y="96585"/>
            <a:ext cx="601146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Myriad Web" pitchFamily="34" charset="0"/>
              </a:defRPr>
            </a:lvl2pPr>
            <a:lvl3pPr algn="l" rtl="0" eaLnBrk="0" fontAlgn="base" hangingPunct="0">
              <a:spcBef>
                <a:spcPct val="0"/>
              </a:spcBef>
              <a:spcAft>
                <a:spcPct val="0"/>
              </a:spcAft>
              <a:defRPr sz="4000" i="1">
                <a:solidFill>
                  <a:schemeClr val="tx2"/>
                </a:solidFill>
                <a:latin typeface="Myriad Web" pitchFamily="34" charset="0"/>
              </a:defRPr>
            </a:lvl3pPr>
            <a:lvl4pPr algn="l" rtl="0" eaLnBrk="0" fontAlgn="base" hangingPunct="0">
              <a:spcBef>
                <a:spcPct val="0"/>
              </a:spcBef>
              <a:spcAft>
                <a:spcPct val="0"/>
              </a:spcAft>
              <a:defRPr sz="4000" i="1">
                <a:solidFill>
                  <a:schemeClr val="tx2"/>
                </a:solidFill>
                <a:latin typeface="Myriad Web" pitchFamily="34" charset="0"/>
              </a:defRPr>
            </a:lvl4pPr>
            <a:lvl5pPr algn="l" rtl="0" eaLnBrk="0" fontAlgn="base" hangingPunct="0">
              <a:spcBef>
                <a:spcPct val="0"/>
              </a:spcBef>
              <a:spcAft>
                <a:spcPct val="0"/>
              </a:spcAft>
              <a:defRPr sz="4000" i="1">
                <a:solidFill>
                  <a:schemeClr val="tx2"/>
                </a:solidFill>
                <a:latin typeface="Myriad Web" pitchFamily="34" charset="0"/>
              </a:defRPr>
            </a:lvl5pPr>
            <a:lvl6pPr marL="457200" algn="l" rtl="0" fontAlgn="base">
              <a:spcBef>
                <a:spcPct val="0"/>
              </a:spcBef>
              <a:spcAft>
                <a:spcPct val="0"/>
              </a:spcAft>
              <a:defRPr sz="4000" i="1">
                <a:solidFill>
                  <a:schemeClr val="tx2"/>
                </a:solidFill>
                <a:latin typeface="Myriad Web" pitchFamily="34" charset="0"/>
              </a:defRPr>
            </a:lvl6pPr>
            <a:lvl7pPr marL="914400" algn="l" rtl="0" fontAlgn="base">
              <a:spcBef>
                <a:spcPct val="0"/>
              </a:spcBef>
              <a:spcAft>
                <a:spcPct val="0"/>
              </a:spcAft>
              <a:defRPr sz="4000" i="1">
                <a:solidFill>
                  <a:schemeClr val="tx2"/>
                </a:solidFill>
                <a:latin typeface="Myriad Web" pitchFamily="34" charset="0"/>
              </a:defRPr>
            </a:lvl7pPr>
            <a:lvl8pPr marL="1371600" algn="l" rtl="0" fontAlgn="base">
              <a:spcBef>
                <a:spcPct val="0"/>
              </a:spcBef>
              <a:spcAft>
                <a:spcPct val="0"/>
              </a:spcAft>
              <a:defRPr sz="4000" i="1">
                <a:solidFill>
                  <a:schemeClr val="tx2"/>
                </a:solidFill>
                <a:latin typeface="Myriad Web" pitchFamily="34" charset="0"/>
              </a:defRPr>
            </a:lvl8pPr>
            <a:lvl9pPr marL="1828800" algn="l" rtl="0" fontAlgn="base">
              <a:spcBef>
                <a:spcPct val="0"/>
              </a:spcBef>
              <a:spcAft>
                <a:spcPct val="0"/>
              </a:spcAft>
              <a:defRPr sz="4000" i="1">
                <a:solidFill>
                  <a:schemeClr val="tx2"/>
                </a:solidFill>
                <a:latin typeface="Myriad Web" pitchFamily="34" charset="0"/>
              </a:defRPr>
            </a:lvl9pPr>
          </a:lstStyle>
          <a:p>
            <a:r>
              <a:rPr lang="zh-CN" altLang="en-US" sz="2800" b="1" i="0" dirty="0">
                <a:solidFill>
                  <a:schemeClr val="tx1"/>
                </a:solidFill>
                <a:latin typeface="+mn-lt"/>
                <a:ea typeface="+mn-ea"/>
                <a:cs typeface="+mn-cs"/>
                <a:sym typeface="Arial" panose="020B0604020202020204" pitchFamily="34" charset="0"/>
              </a:rPr>
              <a:t>拟静力试验</a:t>
            </a:r>
          </a:p>
        </p:txBody>
      </p:sp>
    </p:spTree>
    <p:extLst>
      <p:ext uri="{BB962C8B-B14F-4D97-AF65-F5344CB8AC3E}">
        <p14:creationId xmlns:p14="http://schemas.microsoft.com/office/powerpoint/2010/main" val="331486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FFFF408-98D7-4BC9-8D79-48B0542FE489}"/>
              </a:ext>
            </a:extLst>
          </p:cNvPr>
          <p:cNvSpPr txBox="1"/>
          <p:nvPr/>
        </p:nvSpPr>
        <p:spPr>
          <a:xfrm>
            <a:off x="2165558" y="1112626"/>
            <a:ext cx="2158166" cy="400110"/>
          </a:xfrm>
          <a:prstGeom prst="rect">
            <a:avLst/>
          </a:prstGeom>
          <a:noFill/>
        </p:spPr>
        <p:txBody>
          <a:bodyPr wrap="square" rtlCol="0">
            <a:spAutoFit/>
          </a:bodyPr>
          <a:lstStyle/>
          <a:p>
            <a:pPr marL="257175" indent="-257175">
              <a:buFont typeface="Wingdings" panose="05000000000000000000" pitchFamily="2" charset="2"/>
              <a:buChar char="ü"/>
            </a:pPr>
            <a:r>
              <a:rPr lang="zh-CN" altLang="en-US" sz="2000" b="1" dirty="0">
                <a:solidFill>
                  <a:srgbClr val="FF0000"/>
                </a:solidFill>
                <a:latin typeface="+mn-ea"/>
                <a:ea typeface="+mn-ea"/>
              </a:rPr>
              <a:t>观测过程</a:t>
            </a:r>
          </a:p>
        </p:txBody>
      </p:sp>
      <p:grpSp>
        <p:nvGrpSpPr>
          <p:cNvPr id="132" name="组合 42">
            <a:extLst>
              <a:ext uri="{FF2B5EF4-FFF2-40B4-BE49-F238E27FC236}">
                <a16:creationId xmlns:a16="http://schemas.microsoft.com/office/drawing/2014/main" id="{9D61D929-9E78-49D7-AFBC-039B2A90D904}"/>
              </a:ext>
            </a:extLst>
          </p:cNvPr>
          <p:cNvGrpSpPr/>
          <p:nvPr/>
        </p:nvGrpSpPr>
        <p:grpSpPr>
          <a:xfrm>
            <a:off x="207526" y="1116383"/>
            <a:ext cx="1377683" cy="3452811"/>
            <a:chOff x="-238074" y="1940566"/>
            <a:chExt cx="1836911" cy="4603748"/>
          </a:xfrm>
        </p:grpSpPr>
        <p:sp>
          <p:nvSpPr>
            <p:cNvPr id="137" name="圆角矩形 49">
              <a:extLst>
                <a:ext uri="{FF2B5EF4-FFF2-40B4-BE49-F238E27FC236}">
                  <a16:creationId xmlns:a16="http://schemas.microsoft.com/office/drawing/2014/main" id="{4FFD54BB-5965-4FFD-9E51-0A52563B2B87}"/>
                </a:ext>
              </a:extLst>
            </p:cNvPr>
            <p:cNvSpPr/>
            <p:nvPr/>
          </p:nvSpPr>
          <p:spPr bwMode="auto">
            <a:xfrm>
              <a:off x="111101" y="3677242"/>
              <a:ext cx="1432210" cy="787731"/>
            </a:xfrm>
            <a:prstGeom prst="roundRect">
              <a:avLst>
                <a:gd name="adj" fmla="val 0"/>
              </a:avLst>
            </a:prstGeom>
            <a:gradFill flip="none" rotWithShape="1">
              <a:gsLst>
                <a:gs pos="0">
                  <a:srgbClr val="FFFFFF">
                    <a:lumMod val="95000"/>
                    <a:shade val="30000"/>
                    <a:satMod val="115000"/>
                    <a:alpha val="61000"/>
                  </a:srgbClr>
                </a:gs>
                <a:gs pos="50000">
                  <a:srgbClr val="FFFFFF">
                    <a:lumMod val="95000"/>
                    <a:shade val="67500"/>
                    <a:satMod val="115000"/>
                    <a:alpha val="52000"/>
                  </a:srgbClr>
                </a:gs>
                <a:gs pos="100000">
                  <a:srgbClr val="FFFFFF">
                    <a:lumMod val="95000"/>
                    <a:shade val="100000"/>
                    <a:satMod val="115000"/>
                    <a:alpha val="0"/>
                  </a:srgbClr>
                </a:gs>
              </a:gsLst>
              <a:lin ang="10800000" scaled="1"/>
              <a:tileRect/>
            </a:gradFill>
            <a:ln w="25400" cap="flat" cmpd="sng" algn="ctr">
              <a:noFill/>
              <a:prstDash val="solid"/>
            </a:ln>
            <a:effectLst/>
            <a:scene3d>
              <a:camera prst="orthographicFront"/>
              <a:lightRig rig="threePt" dir="t"/>
            </a:scene3d>
            <a:sp3d>
              <a:bevelT/>
            </a:sp3d>
          </p:spPr>
          <p:txBody>
            <a:bodyPr anchor="ctr"/>
            <a:lstStyle>
              <a:defPPr>
                <a:defRPr lang="en-U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endParaRPr lang="zh-CN" altLang="zh-CN" sz="1500" b="0">
                <a:solidFill>
                  <a:srgbClr val="000000"/>
                </a:solidFill>
                <a:latin typeface="Arial" pitchFamily="34" charset="0"/>
              </a:endParaRPr>
            </a:p>
          </p:txBody>
        </p:sp>
        <p:sp>
          <p:nvSpPr>
            <p:cNvPr id="133" name="TextBox 34">
              <a:extLst>
                <a:ext uri="{FF2B5EF4-FFF2-40B4-BE49-F238E27FC236}">
                  <a16:creationId xmlns:a16="http://schemas.microsoft.com/office/drawing/2014/main" id="{0E0E347F-E270-4EAB-AC58-857A263CDC5B}"/>
                </a:ext>
              </a:extLst>
            </p:cNvPr>
            <p:cNvSpPr txBox="1"/>
            <p:nvPr/>
          </p:nvSpPr>
          <p:spPr bwMode="auto">
            <a:xfrm>
              <a:off x="-238074" y="3070414"/>
              <a:ext cx="1836911" cy="4089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量测方案</a:t>
              </a:r>
            </a:p>
          </p:txBody>
        </p:sp>
        <p:sp>
          <p:nvSpPr>
            <p:cNvPr id="134" name="TextBox 35">
              <a:extLst>
                <a:ext uri="{FF2B5EF4-FFF2-40B4-BE49-F238E27FC236}">
                  <a16:creationId xmlns:a16="http://schemas.microsoft.com/office/drawing/2014/main" id="{3F5FAEEF-A53F-4541-B00B-1AB21ED5A832}"/>
                </a:ext>
              </a:extLst>
            </p:cNvPr>
            <p:cNvSpPr txBox="1"/>
            <p:nvPr/>
          </p:nvSpPr>
          <p:spPr bwMode="auto">
            <a:xfrm>
              <a:off x="-157163" y="4497354"/>
              <a:ext cx="1600202"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135" name="直接连接符 134">
              <a:extLst>
                <a:ext uri="{FF2B5EF4-FFF2-40B4-BE49-F238E27FC236}">
                  <a16:creationId xmlns:a16="http://schemas.microsoft.com/office/drawing/2014/main" id="{57FB0105-EF99-4F59-B63E-40F62C1A763D}"/>
                </a:ext>
              </a:extLst>
            </p:cNvPr>
            <p:cNvCxnSpPr/>
            <p:nvPr/>
          </p:nvCxnSpPr>
          <p:spPr bwMode="auto">
            <a:xfrm>
              <a:off x="1526874" y="1940566"/>
              <a:ext cx="16479" cy="4603748"/>
            </a:xfrm>
            <a:prstGeom prst="line">
              <a:avLst/>
            </a:prstGeom>
            <a:noFill/>
            <a:ln w="19050" cap="flat" cmpd="sng" algn="ctr">
              <a:gradFill flip="none" rotWithShape="1">
                <a:gsLst>
                  <a:gs pos="100000">
                    <a:srgbClr val="FFFFFF">
                      <a:lumMod val="85000"/>
                      <a:alpha val="14000"/>
                    </a:srgbClr>
                  </a:gs>
                  <a:gs pos="50000">
                    <a:srgbClr val="FFFFFF">
                      <a:lumMod val="65000"/>
                    </a:srgbClr>
                  </a:gs>
                  <a:gs pos="100000">
                    <a:srgbClr val="000000">
                      <a:lumMod val="50000"/>
                      <a:lumOff val="50000"/>
                    </a:srgbClr>
                  </a:gs>
                </a:gsLst>
                <a:lin ang="0" scaled="1"/>
                <a:tileRect/>
              </a:gradFill>
              <a:prstDash val="solid"/>
              <a:tailEnd type="none"/>
            </a:ln>
            <a:effectLst/>
          </p:spPr>
        </p:cxnSp>
        <p:cxnSp>
          <p:nvCxnSpPr>
            <p:cNvPr id="136" name="直接连接符 135">
              <a:extLst>
                <a:ext uri="{FF2B5EF4-FFF2-40B4-BE49-F238E27FC236}">
                  <a16:creationId xmlns:a16="http://schemas.microsoft.com/office/drawing/2014/main" id="{817225B1-24CC-48AF-875B-EAAFFF2D0958}"/>
                </a:ext>
              </a:extLst>
            </p:cNvPr>
            <p:cNvCxnSpPr/>
            <p:nvPr/>
          </p:nvCxnSpPr>
          <p:spPr bwMode="auto">
            <a:xfrm rot="10800000">
              <a:off x="439174" y="2882323"/>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8" name="直接连接符 137">
              <a:extLst>
                <a:ext uri="{FF2B5EF4-FFF2-40B4-BE49-F238E27FC236}">
                  <a16:creationId xmlns:a16="http://schemas.microsoft.com/office/drawing/2014/main" id="{F2C500D4-267E-4C0A-BC39-4F02D6BF55F3}"/>
                </a:ext>
              </a:extLst>
            </p:cNvPr>
            <p:cNvCxnSpPr/>
            <p:nvPr/>
          </p:nvCxnSpPr>
          <p:spPr bwMode="auto">
            <a:xfrm rot="10800000">
              <a:off x="433382" y="3676830"/>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9" name="直接连接符 138">
              <a:extLst>
                <a:ext uri="{FF2B5EF4-FFF2-40B4-BE49-F238E27FC236}">
                  <a16:creationId xmlns:a16="http://schemas.microsoft.com/office/drawing/2014/main" id="{408B7FD2-B4C6-4247-B654-36C9A1CF4ED8}"/>
                </a:ext>
              </a:extLst>
            </p:cNvPr>
            <p:cNvCxnSpPr/>
            <p:nvPr/>
          </p:nvCxnSpPr>
          <p:spPr bwMode="auto">
            <a:xfrm rot="10800000">
              <a:off x="430417" y="447889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0" name="直接连接符 139">
              <a:extLst>
                <a:ext uri="{FF2B5EF4-FFF2-40B4-BE49-F238E27FC236}">
                  <a16:creationId xmlns:a16="http://schemas.microsoft.com/office/drawing/2014/main" id="{3C0CD213-5AEF-412D-9D88-5075263528FE}"/>
                </a:ext>
              </a:extLst>
            </p:cNvPr>
            <p:cNvCxnSpPr/>
            <p:nvPr/>
          </p:nvCxnSpPr>
          <p:spPr bwMode="auto">
            <a:xfrm rot="10800000">
              <a:off x="433382" y="448160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1" name="直接连接符 140">
              <a:extLst>
                <a:ext uri="{FF2B5EF4-FFF2-40B4-BE49-F238E27FC236}">
                  <a16:creationId xmlns:a16="http://schemas.microsoft.com/office/drawing/2014/main" id="{E7D61BCD-6599-4B54-9A69-73994C063E8D}"/>
                </a:ext>
              </a:extLst>
            </p:cNvPr>
            <p:cNvCxnSpPr/>
            <p:nvPr/>
          </p:nvCxnSpPr>
          <p:spPr bwMode="auto">
            <a:xfrm rot="10800000">
              <a:off x="430417" y="5283678"/>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42" name="TextBox 34">
              <a:extLst>
                <a:ext uri="{FF2B5EF4-FFF2-40B4-BE49-F238E27FC236}">
                  <a16:creationId xmlns:a16="http://schemas.microsoft.com/office/drawing/2014/main" id="{CC4CE5C1-5B3D-46A5-BDCA-82DDD124269B}"/>
                </a:ext>
              </a:extLst>
            </p:cNvPr>
            <p:cNvSpPr txBox="1"/>
            <p:nvPr/>
          </p:nvSpPr>
          <p:spPr bwMode="auto">
            <a:xfrm>
              <a:off x="-122433" y="2187514"/>
              <a:ext cx="1694036" cy="7166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加载制度</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与方案</a:t>
              </a:r>
            </a:p>
          </p:txBody>
        </p:sp>
      </p:grpSp>
      <p:sp>
        <p:nvSpPr>
          <p:cNvPr id="143" name="TextBox 34">
            <a:extLst>
              <a:ext uri="{FF2B5EF4-FFF2-40B4-BE49-F238E27FC236}">
                <a16:creationId xmlns:a16="http://schemas.microsoft.com/office/drawing/2014/main" id="{E45383A4-2558-4CBC-BCF9-06707C7D8BC0}"/>
              </a:ext>
            </a:extLst>
          </p:cNvPr>
          <p:cNvSpPr txBox="1"/>
          <p:nvPr/>
        </p:nvSpPr>
        <p:spPr bwMode="auto">
          <a:xfrm>
            <a:off x="207525" y="2574769"/>
            <a:ext cx="1377683"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加载观测过程</a:t>
            </a:r>
          </a:p>
        </p:txBody>
      </p:sp>
      <p:sp>
        <p:nvSpPr>
          <p:cNvPr id="144" name="TextBox 35">
            <a:extLst>
              <a:ext uri="{FF2B5EF4-FFF2-40B4-BE49-F238E27FC236}">
                <a16:creationId xmlns:a16="http://schemas.microsoft.com/office/drawing/2014/main" id="{9BC25830-8F95-430A-B056-568741B31439}"/>
              </a:ext>
            </a:extLst>
          </p:cNvPr>
          <p:cNvSpPr txBox="1"/>
          <p:nvPr/>
        </p:nvSpPr>
        <p:spPr bwMode="auto">
          <a:xfrm>
            <a:off x="268209" y="2674316"/>
            <a:ext cx="1200151" cy="3231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5" name="TextBox 33">
            <a:extLst>
              <a:ext uri="{FF2B5EF4-FFF2-40B4-BE49-F238E27FC236}">
                <a16:creationId xmlns:a16="http://schemas.microsoft.com/office/drawing/2014/main" id="{CEFD66CE-2002-436C-ADE1-814ADE75FC50}"/>
              </a:ext>
            </a:extLst>
          </p:cNvPr>
          <p:cNvSpPr txBox="1"/>
          <p:nvPr/>
        </p:nvSpPr>
        <p:spPr bwMode="auto">
          <a:xfrm>
            <a:off x="386081" y="3220100"/>
            <a:ext cx="1200512"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结果分析</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9" name="内容占位符 2">
            <a:extLst>
              <a:ext uri="{FF2B5EF4-FFF2-40B4-BE49-F238E27FC236}">
                <a16:creationId xmlns:a16="http://schemas.microsoft.com/office/drawing/2014/main" id="{D9EA8092-6CE7-48D1-A407-1C09A8F4632C}"/>
              </a:ext>
            </a:extLst>
          </p:cNvPr>
          <p:cNvSpPr>
            <a:spLocks noGrp="1" noChangeArrowheads="1"/>
          </p:cNvSpPr>
          <p:nvPr>
            <p:ph idx="1"/>
          </p:nvPr>
        </p:nvSpPr>
        <p:spPr>
          <a:xfrm>
            <a:off x="2140702" y="1584693"/>
            <a:ext cx="6265069" cy="3038475"/>
          </a:xfrm>
        </p:spPr>
        <p:txBody>
          <a:bodyPr/>
          <a:lstStyle/>
          <a:p>
            <a:pPr>
              <a:lnSpc>
                <a:spcPct val="150000"/>
              </a:lnSpc>
            </a:pPr>
            <a:r>
              <a:rPr lang="zh-CN" altLang="en-US" sz="2000" b="1" dirty="0">
                <a:latin typeface="+mn-ea"/>
              </a:rPr>
              <a:t>裂缝发展</a:t>
            </a:r>
            <a:endParaRPr lang="en-US" altLang="zh-CN" sz="2000" b="1" dirty="0">
              <a:latin typeface="+mn-ea"/>
            </a:endParaRPr>
          </a:p>
          <a:p>
            <a:pPr>
              <a:lnSpc>
                <a:spcPct val="150000"/>
              </a:lnSpc>
            </a:pPr>
            <a:r>
              <a:rPr lang="zh-CN" altLang="en-US" sz="2000" b="1" dirty="0">
                <a:latin typeface="+mn-ea"/>
              </a:rPr>
              <a:t>钢筋屈服状况</a:t>
            </a:r>
            <a:endParaRPr lang="en-US" altLang="zh-CN" sz="2000" b="1" dirty="0">
              <a:latin typeface="+mn-ea"/>
            </a:endParaRPr>
          </a:p>
          <a:p>
            <a:pPr>
              <a:lnSpc>
                <a:spcPct val="150000"/>
              </a:lnSpc>
            </a:pPr>
            <a:r>
              <a:rPr lang="zh-CN" altLang="en-US" sz="2000" b="1" dirty="0">
                <a:latin typeface="+mn-ea"/>
              </a:rPr>
              <a:t>荷载状况</a:t>
            </a:r>
            <a:endParaRPr lang="en-US" altLang="zh-CN" sz="2000" b="1" dirty="0">
              <a:latin typeface="+mn-ea"/>
            </a:endParaRPr>
          </a:p>
        </p:txBody>
      </p:sp>
      <p:sp>
        <p:nvSpPr>
          <p:cNvPr id="22" name="文本框 21">
            <a:extLst>
              <a:ext uri="{FF2B5EF4-FFF2-40B4-BE49-F238E27FC236}">
                <a16:creationId xmlns:a16="http://schemas.microsoft.com/office/drawing/2014/main" id="{D1D6D1A4-A2E6-46D4-BE35-9EEE0577CA2B}"/>
              </a:ext>
            </a:extLst>
          </p:cNvPr>
          <p:cNvSpPr txBox="1"/>
          <p:nvPr/>
        </p:nvSpPr>
        <p:spPr>
          <a:xfrm>
            <a:off x="5274622" y="1455347"/>
            <a:ext cx="4418518" cy="2631490"/>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sz="2000" b="1" dirty="0">
                <a:latin typeface="+mn-ea"/>
                <a:ea typeface="+mn-ea"/>
              </a:rPr>
              <a:t>混凝土开裂</a:t>
            </a:r>
            <a:endParaRPr lang="en-US" altLang="zh-CN" sz="2000" b="1" dirty="0">
              <a:latin typeface="+mn-ea"/>
              <a:ea typeface="+mn-ea"/>
            </a:endParaRPr>
          </a:p>
          <a:p>
            <a:pPr marL="214313" indent="-214313">
              <a:lnSpc>
                <a:spcPct val="150000"/>
              </a:lnSpc>
              <a:buFont typeface="Arial" panose="020B0604020202020204" pitchFamily="34" charset="0"/>
              <a:buChar char="•"/>
            </a:pPr>
            <a:r>
              <a:rPr lang="zh-CN" altLang="en-US" sz="2000" b="1" dirty="0">
                <a:latin typeface="+mn-ea"/>
                <a:ea typeface="+mn-ea"/>
              </a:rPr>
              <a:t>钢筋屈服</a:t>
            </a:r>
            <a:endParaRPr lang="en-US" altLang="zh-CN" sz="2000" b="1" dirty="0">
              <a:latin typeface="+mn-ea"/>
              <a:ea typeface="+mn-ea"/>
            </a:endParaRPr>
          </a:p>
          <a:p>
            <a:pPr marL="214313" indent="-214313">
              <a:lnSpc>
                <a:spcPct val="150000"/>
              </a:lnSpc>
              <a:buFont typeface="Arial" panose="020B0604020202020204" pitchFamily="34" charset="0"/>
              <a:buChar char="•"/>
            </a:pPr>
            <a:r>
              <a:rPr lang="zh-CN" altLang="en-US" sz="2000" b="1" dirty="0">
                <a:latin typeface="+mn-ea"/>
                <a:ea typeface="+mn-ea"/>
              </a:rPr>
              <a:t>每级荷载第三圈时</a:t>
            </a:r>
            <a:endParaRPr lang="en-US" altLang="zh-CN" sz="2000" b="1" dirty="0">
              <a:latin typeface="+mn-ea"/>
              <a:ea typeface="+mn-ea"/>
            </a:endParaRPr>
          </a:p>
          <a:p>
            <a:pPr marL="214313" indent="-214313">
              <a:lnSpc>
                <a:spcPct val="150000"/>
              </a:lnSpc>
              <a:buFont typeface="Arial" panose="020B0604020202020204" pitchFamily="34" charset="0"/>
              <a:buChar char="•"/>
            </a:pPr>
            <a:r>
              <a:rPr lang="zh-CN" altLang="en-US" sz="2000" b="1" dirty="0">
                <a:latin typeface="+mn-ea"/>
                <a:ea typeface="+mn-ea"/>
              </a:rPr>
              <a:t>最终破坏</a:t>
            </a:r>
            <a:endParaRPr lang="en-US" altLang="zh-CN" sz="2000" b="1" dirty="0">
              <a:latin typeface="+mn-ea"/>
              <a:ea typeface="+mn-ea"/>
            </a:endParaRPr>
          </a:p>
          <a:p>
            <a:pPr marL="214313" indent="-214313">
              <a:lnSpc>
                <a:spcPct val="150000"/>
              </a:lnSpc>
              <a:buFont typeface="Arial" panose="020B0604020202020204" pitchFamily="34" charset="0"/>
              <a:buChar char="•"/>
            </a:pPr>
            <a:r>
              <a:rPr lang="zh-CN" altLang="en-US" sz="2000" b="1" dirty="0">
                <a:latin typeface="+mn-ea"/>
                <a:ea typeface="+mn-ea"/>
              </a:rPr>
              <a:t>其他异常</a:t>
            </a:r>
            <a:endParaRPr lang="en-US" altLang="zh-CN" sz="2000" b="1" dirty="0">
              <a:latin typeface="+mn-ea"/>
              <a:ea typeface="+mn-ea"/>
            </a:endParaRPr>
          </a:p>
          <a:p>
            <a:endParaRPr lang="zh-CN" altLang="en-US" sz="1600" dirty="0">
              <a:latin typeface="+mn-ea"/>
              <a:ea typeface="+mn-ea"/>
            </a:endParaRPr>
          </a:p>
        </p:txBody>
      </p:sp>
      <p:sp>
        <p:nvSpPr>
          <p:cNvPr id="23" name="文本框 22">
            <a:extLst>
              <a:ext uri="{FF2B5EF4-FFF2-40B4-BE49-F238E27FC236}">
                <a16:creationId xmlns:a16="http://schemas.microsoft.com/office/drawing/2014/main" id="{48FACB5E-7C08-410E-8CF7-93698E83C934}"/>
              </a:ext>
            </a:extLst>
          </p:cNvPr>
          <p:cNvSpPr txBox="1"/>
          <p:nvPr/>
        </p:nvSpPr>
        <p:spPr>
          <a:xfrm>
            <a:off x="5183077" y="1116383"/>
            <a:ext cx="2158166" cy="400110"/>
          </a:xfrm>
          <a:prstGeom prst="rect">
            <a:avLst/>
          </a:prstGeom>
          <a:noFill/>
        </p:spPr>
        <p:txBody>
          <a:bodyPr wrap="square" rtlCol="0">
            <a:spAutoFit/>
          </a:bodyPr>
          <a:lstStyle/>
          <a:p>
            <a:pPr marL="257175" indent="-257175">
              <a:buFont typeface="Wingdings" panose="05000000000000000000" pitchFamily="2" charset="2"/>
              <a:buChar char="ü"/>
            </a:pPr>
            <a:r>
              <a:rPr lang="zh-CN" altLang="en-US" sz="2000" b="1" dirty="0">
                <a:solidFill>
                  <a:srgbClr val="FF0000"/>
                </a:solidFill>
                <a:latin typeface="+mn-ea"/>
                <a:ea typeface="+mn-ea"/>
              </a:rPr>
              <a:t>观测时刻</a:t>
            </a:r>
          </a:p>
        </p:txBody>
      </p:sp>
      <p:sp>
        <p:nvSpPr>
          <p:cNvPr id="25" name="标题 1">
            <a:extLst>
              <a:ext uri="{FF2B5EF4-FFF2-40B4-BE49-F238E27FC236}">
                <a16:creationId xmlns:a16="http://schemas.microsoft.com/office/drawing/2014/main" id="{075E6268-52B6-8F41-AA47-DEA6D47AA694}"/>
              </a:ext>
            </a:extLst>
          </p:cNvPr>
          <p:cNvSpPr txBox="1">
            <a:spLocks/>
          </p:cNvSpPr>
          <p:nvPr/>
        </p:nvSpPr>
        <p:spPr bwMode="auto">
          <a:xfrm>
            <a:off x="701742" y="96585"/>
            <a:ext cx="601146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Myriad Web" pitchFamily="34" charset="0"/>
              </a:defRPr>
            </a:lvl2pPr>
            <a:lvl3pPr algn="l" rtl="0" eaLnBrk="0" fontAlgn="base" hangingPunct="0">
              <a:spcBef>
                <a:spcPct val="0"/>
              </a:spcBef>
              <a:spcAft>
                <a:spcPct val="0"/>
              </a:spcAft>
              <a:defRPr sz="4000" i="1">
                <a:solidFill>
                  <a:schemeClr val="tx2"/>
                </a:solidFill>
                <a:latin typeface="Myriad Web" pitchFamily="34" charset="0"/>
              </a:defRPr>
            </a:lvl3pPr>
            <a:lvl4pPr algn="l" rtl="0" eaLnBrk="0" fontAlgn="base" hangingPunct="0">
              <a:spcBef>
                <a:spcPct val="0"/>
              </a:spcBef>
              <a:spcAft>
                <a:spcPct val="0"/>
              </a:spcAft>
              <a:defRPr sz="4000" i="1">
                <a:solidFill>
                  <a:schemeClr val="tx2"/>
                </a:solidFill>
                <a:latin typeface="Myriad Web" pitchFamily="34" charset="0"/>
              </a:defRPr>
            </a:lvl4pPr>
            <a:lvl5pPr algn="l" rtl="0" eaLnBrk="0" fontAlgn="base" hangingPunct="0">
              <a:spcBef>
                <a:spcPct val="0"/>
              </a:spcBef>
              <a:spcAft>
                <a:spcPct val="0"/>
              </a:spcAft>
              <a:defRPr sz="4000" i="1">
                <a:solidFill>
                  <a:schemeClr val="tx2"/>
                </a:solidFill>
                <a:latin typeface="Myriad Web" pitchFamily="34" charset="0"/>
              </a:defRPr>
            </a:lvl5pPr>
            <a:lvl6pPr marL="457200" algn="l" rtl="0" fontAlgn="base">
              <a:spcBef>
                <a:spcPct val="0"/>
              </a:spcBef>
              <a:spcAft>
                <a:spcPct val="0"/>
              </a:spcAft>
              <a:defRPr sz="4000" i="1">
                <a:solidFill>
                  <a:schemeClr val="tx2"/>
                </a:solidFill>
                <a:latin typeface="Myriad Web" pitchFamily="34" charset="0"/>
              </a:defRPr>
            </a:lvl6pPr>
            <a:lvl7pPr marL="914400" algn="l" rtl="0" fontAlgn="base">
              <a:spcBef>
                <a:spcPct val="0"/>
              </a:spcBef>
              <a:spcAft>
                <a:spcPct val="0"/>
              </a:spcAft>
              <a:defRPr sz="4000" i="1">
                <a:solidFill>
                  <a:schemeClr val="tx2"/>
                </a:solidFill>
                <a:latin typeface="Myriad Web" pitchFamily="34" charset="0"/>
              </a:defRPr>
            </a:lvl7pPr>
            <a:lvl8pPr marL="1371600" algn="l" rtl="0" fontAlgn="base">
              <a:spcBef>
                <a:spcPct val="0"/>
              </a:spcBef>
              <a:spcAft>
                <a:spcPct val="0"/>
              </a:spcAft>
              <a:defRPr sz="4000" i="1">
                <a:solidFill>
                  <a:schemeClr val="tx2"/>
                </a:solidFill>
                <a:latin typeface="Myriad Web" pitchFamily="34" charset="0"/>
              </a:defRPr>
            </a:lvl8pPr>
            <a:lvl9pPr marL="1828800" algn="l" rtl="0" fontAlgn="base">
              <a:spcBef>
                <a:spcPct val="0"/>
              </a:spcBef>
              <a:spcAft>
                <a:spcPct val="0"/>
              </a:spcAft>
              <a:defRPr sz="4000" i="1">
                <a:solidFill>
                  <a:schemeClr val="tx2"/>
                </a:solidFill>
                <a:latin typeface="Myriad Web" pitchFamily="34" charset="0"/>
              </a:defRPr>
            </a:lvl9pPr>
          </a:lstStyle>
          <a:p>
            <a:r>
              <a:rPr lang="zh-CN" altLang="en-US" sz="2800" b="1" i="0" dirty="0">
                <a:solidFill>
                  <a:schemeClr val="tx1"/>
                </a:solidFill>
                <a:latin typeface="+mn-lt"/>
                <a:ea typeface="+mn-ea"/>
                <a:cs typeface="+mn-cs"/>
                <a:sym typeface="Arial" panose="020B0604020202020204" pitchFamily="34" charset="0"/>
              </a:rPr>
              <a:t>拟静力试验</a:t>
            </a:r>
          </a:p>
        </p:txBody>
      </p:sp>
    </p:spTree>
    <p:extLst>
      <p:ext uri="{BB962C8B-B14F-4D97-AF65-F5344CB8AC3E}">
        <p14:creationId xmlns:p14="http://schemas.microsoft.com/office/powerpoint/2010/main" val="65313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FFFF408-98D7-4BC9-8D79-48B0542FE489}"/>
              </a:ext>
            </a:extLst>
          </p:cNvPr>
          <p:cNvSpPr txBox="1"/>
          <p:nvPr/>
        </p:nvSpPr>
        <p:spPr>
          <a:xfrm>
            <a:off x="1393583" y="1038081"/>
            <a:ext cx="2158166" cy="369332"/>
          </a:xfrm>
          <a:prstGeom prst="rect">
            <a:avLst/>
          </a:prstGeom>
          <a:noFill/>
        </p:spPr>
        <p:txBody>
          <a:bodyPr wrap="square" rtlCol="0">
            <a:spAutoFit/>
          </a:bodyPr>
          <a:lstStyle/>
          <a:p>
            <a:pPr marL="257175" indent="-257175">
              <a:buFont typeface="Wingdings" panose="05000000000000000000" pitchFamily="2" charset="2"/>
              <a:buChar char="ü"/>
            </a:pPr>
            <a:r>
              <a:rPr lang="zh-CN" altLang="en-US" b="1" dirty="0">
                <a:solidFill>
                  <a:srgbClr val="FF0000"/>
                </a:solidFill>
                <a:latin typeface="Adobe 黑体 Std R" panose="020B0400000000000000" pitchFamily="34" charset="-122"/>
                <a:ea typeface="Adobe 黑体 Std R" panose="020B0400000000000000" pitchFamily="34" charset="-122"/>
              </a:rPr>
              <a:t>结果分析</a:t>
            </a:r>
          </a:p>
        </p:txBody>
      </p:sp>
      <p:grpSp>
        <p:nvGrpSpPr>
          <p:cNvPr id="132" name="组合 42">
            <a:extLst>
              <a:ext uri="{FF2B5EF4-FFF2-40B4-BE49-F238E27FC236}">
                <a16:creationId xmlns:a16="http://schemas.microsoft.com/office/drawing/2014/main" id="{9D61D929-9E78-49D7-AFBC-039B2A90D904}"/>
              </a:ext>
            </a:extLst>
          </p:cNvPr>
          <p:cNvGrpSpPr/>
          <p:nvPr/>
        </p:nvGrpSpPr>
        <p:grpSpPr>
          <a:xfrm>
            <a:off x="15901" y="1176657"/>
            <a:ext cx="1377683" cy="3452811"/>
            <a:chOff x="-238074" y="1940566"/>
            <a:chExt cx="1836911" cy="4603748"/>
          </a:xfrm>
        </p:grpSpPr>
        <p:sp>
          <p:nvSpPr>
            <p:cNvPr id="137" name="圆角矩形 49">
              <a:extLst>
                <a:ext uri="{FF2B5EF4-FFF2-40B4-BE49-F238E27FC236}">
                  <a16:creationId xmlns:a16="http://schemas.microsoft.com/office/drawing/2014/main" id="{4FFD54BB-5965-4FFD-9E51-0A52563B2B87}"/>
                </a:ext>
              </a:extLst>
            </p:cNvPr>
            <p:cNvSpPr/>
            <p:nvPr/>
          </p:nvSpPr>
          <p:spPr bwMode="auto">
            <a:xfrm>
              <a:off x="82486" y="4485293"/>
              <a:ext cx="1432210" cy="787731"/>
            </a:xfrm>
            <a:prstGeom prst="roundRect">
              <a:avLst>
                <a:gd name="adj" fmla="val 0"/>
              </a:avLst>
            </a:prstGeom>
            <a:gradFill flip="none" rotWithShape="1">
              <a:gsLst>
                <a:gs pos="0">
                  <a:srgbClr val="FFFFFF">
                    <a:lumMod val="95000"/>
                    <a:shade val="30000"/>
                    <a:satMod val="115000"/>
                    <a:alpha val="61000"/>
                  </a:srgbClr>
                </a:gs>
                <a:gs pos="50000">
                  <a:srgbClr val="FFFFFF">
                    <a:lumMod val="95000"/>
                    <a:shade val="67500"/>
                    <a:satMod val="115000"/>
                    <a:alpha val="52000"/>
                  </a:srgbClr>
                </a:gs>
                <a:gs pos="100000">
                  <a:srgbClr val="FFFFFF">
                    <a:lumMod val="95000"/>
                    <a:shade val="100000"/>
                    <a:satMod val="115000"/>
                    <a:alpha val="0"/>
                  </a:srgbClr>
                </a:gs>
              </a:gsLst>
              <a:lin ang="10800000" scaled="1"/>
              <a:tileRect/>
            </a:gradFill>
            <a:ln w="25400" cap="flat" cmpd="sng" algn="ctr">
              <a:noFill/>
              <a:prstDash val="solid"/>
            </a:ln>
            <a:effectLst/>
            <a:scene3d>
              <a:camera prst="orthographicFront"/>
              <a:lightRig rig="threePt" dir="t"/>
            </a:scene3d>
            <a:sp3d>
              <a:bevelT/>
            </a:sp3d>
          </p:spPr>
          <p:txBody>
            <a:bodyPr anchor="ctr"/>
            <a:lstStyle>
              <a:defPPr>
                <a:defRPr lang="en-U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endParaRPr lang="zh-CN" altLang="zh-CN" sz="1500" b="0">
                <a:solidFill>
                  <a:srgbClr val="000000"/>
                </a:solidFill>
                <a:latin typeface="Arial" pitchFamily="34" charset="0"/>
              </a:endParaRPr>
            </a:p>
          </p:txBody>
        </p:sp>
        <p:sp>
          <p:nvSpPr>
            <p:cNvPr id="133" name="TextBox 34">
              <a:extLst>
                <a:ext uri="{FF2B5EF4-FFF2-40B4-BE49-F238E27FC236}">
                  <a16:creationId xmlns:a16="http://schemas.microsoft.com/office/drawing/2014/main" id="{0E0E347F-E270-4EAB-AC58-857A263CDC5B}"/>
                </a:ext>
              </a:extLst>
            </p:cNvPr>
            <p:cNvSpPr txBox="1"/>
            <p:nvPr/>
          </p:nvSpPr>
          <p:spPr bwMode="auto">
            <a:xfrm>
              <a:off x="-238074" y="3070414"/>
              <a:ext cx="1836911" cy="4089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量测方案</a:t>
              </a:r>
            </a:p>
          </p:txBody>
        </p:sp>
        <p:sp>
          <p:nvSpPr>
            <p:cNvPr id="134" name="TextBox 35">
              <a:extLst>
                <a:ext uri="{FF2B5EF4-FFF2-40B4-BE49-F238E27FC236}">
                  <a16:creationId xmlns:a16="http://schemas.microsoft.com/office/drawing/2014/main" id="{3F5FAEEF-A53F-4541-B00B-1AB21ED5A832}"/>
                </a:ext>
              </a:extLst>
            </p:cNvPr>
            <p:cNvSpPr txBox="1"/>
            <p:nvPr/>
          </p:nvSpPr>
          <p:spPr bwMode="auto">
            <a:xfrm>
              <a:off x="-157163" y="4497354"/>
              <a:ext cx="1600202"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135" name="直接连接符 134">
              <a:extLst>
                <a:ext uri="{FF2B5EF4-FFF2-40B4-BE49-F238E27FC236}">
                  <a16:creationId xmlns:a16="http://schemas.microsoft.com/office/drawing/2014/main" id="{57FB0105-EF99-4F59-B63E-40F62C1A763D}"/>
                </a:ext>
              </a:extLst>
            </p:cNvPr>
            <p:cNvCxnSpPr/>
            <p:nvPr/>
          </p:nvCxnSpPr>
          <p:spPr bwMode="auto">
            <a:xfrm>
              <a:off x="1526874" y="1940566"/>
              <a:ext cx="16479" cy="4603748"/>
            </a:xfrm>
            <a:prstGeom prst="line">
              <a:avLst/>
            </a:prstGeom>
            <a:noFill/>
            <a:ln w="19050" cap="flat" cmpd="sng" algn="ctr">
              <a:gradFill flip="none" rotWithShape="1">
                <a:gsLst>
                  <a:gs pos="100000">
                    <a:srgbClr val="FFFFFF">
                      <a:lumMod val="85000"/>
                      <a:alpha val="14000"/>
                    </a:srgbClr>
                  </a:gs>
                  <a:gs pos="50000">
                    <a:srgbClr val="FFFFFF">
                      <a:lumMod val="65000"/>
                    </a:srgbClr>
                  </a:gs>
                  <a:gs pos="100000">
                    <a:srgbClr val="000000">
                      <a:lumMod val="50000"/>
                      <a:lumOff val="50000"/>
                    </a:srgbClr>
                  </a:gs>
                </a:gsLst>
                <a:lin ang="0" scaled="1"/>
                <a:tileRect/>
              </a:gradFill>
              <a:prstDash val="solid"/>
              <a:tailEnd type="none"/>
            </a:ln>
            <a:effectLst/>
          </p:spPr>
        </p:cxnSp>
        <p:cxnSp>
          <p:nvCxnSpPr>
            <p:cNvPr id="136" name="直接连接符 135">
              <a:extLst>
                <a:ext uri="{FF2B5EF4-FFF2-40B4-BE49-F238E27FC236}">
                  <a16:creationId xmlns:a16="http://schemas.microsoft.com/office/drawing/2014/main" id="{817225B1-24CC-48AF-875B-EAAFFF2D0958}"/>
                </a:ext>
              </a:extLst>
            </p:cNvPr>
            <p:cNvCxnSpPr/>
            <p:nvPr/>
          </p:nvCxnSpPr>
          <p:spPr bwMode="auto">
            <a:xfrm rot="10800000">
              <a:off x="439174" y="2882323"/>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8" name="直接连接符 137">
              <a:extLst>
                <a:ext uri="{FF2B5EF4-FFF2-40B4-BE49-F238E27FC236}">
                  <a16:creationId xmlns:a16="http://schemas.microsoft.com/office/drawing/2014/main" id="{F2C500D4-267E-4C0A-BC39-4F02D6BF55F3}"/>
                </a:ext>
              </a:extLst>
            </p:cNvPr>
            <p:cNvCxnSpPr/>
            <p:nvPr/>
          </p:nvCxnSpPr>
          <p:spPr bwMode="auto">
            <a:xfrm rot="10800000">
              <a:off x="433382" y="3676830"/>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9" name="直接连接符 138">
              <a:extLst>
                <a:ext uri="{FF2B5EF4-FFF2-40B4-BE49-F238E27FC236}">
                  <a16:creationId xmlns:a16="http://schemas.microsoft.com/office/drawing/2014/main" id="{408B7FD2-B4C6-4247-B654-36C9A1CF4ED8}"/>
                </a:ext>
              </a:extLst>
            </p:cNvPr>
            <p:cNvCxnSpPr/>
            <p:nvPr/>
          </p:nvCxnSpPr>
          <p:spPr bwMode="auto">
            <a:xfrm rot="10800000">
              <a:off x="430417" y="447889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0" name="直接连接符 139">
              <a:extLst>
                <a:ext uri="{FF2B5EF4-FFF2-40B4-BE49-F238E27FC236}">
                  <a16:creationId xmlns:a16="http://schemas.microsoft.com/office/drawing/2014/main" id="{3C0CD213-5AEF-412D-9D88-5075263528FE}"/>
                </a:ext>
              </a:extLst>
            </p:cNvPr>
            <p:cNvCxnSpPr/>
            <p:nvPr/>
          </p:nvCxnSpPr>
          <p:spPr bwMode="auto">
            <a:xfrm rot="10800000">
              <a:off x="433382" y="448160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1" name="直接连接符 140">
              <a:extLst>
                <a:ext uri="{FF2B5EF4-FFF2-40B4-BE49-F238E27FC236}">
                  <a16:creationId xmlns:a16="http://schemas.microsoft.com/office/drawing/2014/main" id="{E7D61BCD-6599-4B54-9A69-73994C063E8D}"/>
                </a:ext>
              </a:extLst>
            </p:cNvPr>
            <p:cNvCxnSpPr/>
            <p:nvPr/>
          </p:nvCxnSpPr>
          <p:spPr bwMode="auto">
            <a:xfrm rot="10800000">
              <a:off x="430417" y="5283678"/>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42" name="TextBox 34">
              <a:extLst>
                <a:ext uri="{FF2B5EF4-FFF2-40B4-BE49-F238E27FC236}">
                  <a16:creationId xmlns:a16="http://schemas.microsoft.com/office/drawing/2014/main" id="{CC4CE5C1-5B3D-46A5-BDCA-82DDD124269B}"/>
                </a:ext>
              </a:extLst>
            </p:cNvPr>
            <p:cNvSpPr txBox="1"/>
            <p:nvPr/>
          </p:nvSpPr>
          <p:spPr bwMode="auto">
            <a:xfrm>
              <a:off x="-122433" y="2187514"/>
              <a:ext cx="1694036" cy="7166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加载制度</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与方案</a:t>
              </a:r>
            </a:p>
          </p:txBody>
        </p:sp>
      </p:grpSp>
      <p:sp>
        <p:nvSpPr>
          <p:cNvPr id="143" name="TextBox 34">
            <a:extLst>
              <a:ext uri="{FF2B5EF4-FFF2-40B4-BE49-F238E27FC236}">
                <a16:creationId xmlns:a16="http://schemas.microsoft.com/office/drawing/2014/main" id="{E45383A4-2558-4CBC-BCF9-06707C7D8BC0}"/>
              </a:ext>
            </a:extLst>
          </p:cNvPr>
          <p:cNvSpPr txBox="1"/>
          <p:nvPr/>
        </p:nvSpPr>
        <p:spPr bwMode="auto">
          <a:xfrm>
            <a:off x="15900" y="2635043"/>
            <a:ext cx="1377683"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加载观测过程</a:t>
            </a:r>
          </a:p>
        </p:txBody>
      </p:sp>
      <p:sp>
        <p:nvSpPr>
          <p:cNvPr id="144" name="TextBox 35">
            <a:extLst>
              <a:ext uri="{FF2B5EF4-FFF2-40B4-BE49-F238E27FC236}">
                <a16:creationId xmlns:a16="http://schemas.microsoft.com/office/drawing/2014/main" id="{9BC25830-8F95-430A-B056-568741B31439}"/>
              </a:ext>
            </a:extLst>
          </p:cNvPr>
          <p:cNvSpPr txBox="1"/>
          <p:nvPr/>
        </p:nvSpPr>
        <p:spPr bwMode="auto">
          <a:xfrm>
            <a:off x="76584" y="2734590"/>
            <a:ext cx="1200151" cy="3231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5" name="TextBox 33">
            <a:extLst>
              <a:ext uri="{FF2B5EF4-FFF2-40B4-BE49-F238E27FC236}">
                <a16:creationId xmlns:a16="http://schemas.microsoft.com/office/drawing/2014/main" id="{CEFD66CE-2002-436C-ADE1-814ADE75FC50}"/>
              </a:ext>
            </a:extLst>
          </p:cNvPr>
          <p:cNvSpPr txBox="1"/>
          <p:nvPr/>
        </p:nvSpPr>
        <p:spPr bwMode="auto">
          <a:xfrm>
            <a:off x="194456" y="3280374"/>
            <a:ext cx="1200512"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结果分析</a:t>
            </a:r>
            <a:endParaRPr lang="en-US" altLang="zh-CN"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7" name="内容占位符 2">
            <a:extLst>
              <a:ext uri="{FF2B5EF4-FFF2-40B4-BE49-F238E27FC236}">
                <a16:creationId xmlns:a16="http://schemas.microsoft.com/office/drawing/2014/main" id="{249461EC-C4FD-460F-93CB-5D4EA3E38571}"/>
              </a:ext>
            </a:extLst>
          </p:cNvPr>
          <p:cNvSpPr>
            <a:spLocks noGrp="1" noChangeArrowheads="1"/>
          </p:cNvSpPr>
          <p:nvPr>
            <p:ph idx="1"/>
          </p:nvPr>
        </p:nvSpPr>
        <p:spPr>
          <a:xfrm>
            <a:off x="1359355" y="1422492"/>
            <a:ext cx="6265069" cy="3038475"/>
          </a:xfrm>
        </p:spPr>
        <p:txBody>
          <a:bodyPr/>
          <a:lstStyle/>
          <a:p>
            <a:pPr>
              <a:lnSpc>
                <a:spcPct val="150000"/>
              </a:lnSpc>
              <a:buFont typeface="Wingdings" panose="05000000000000000000" pitchFamily="2" charset="2"/>
              <a:buChar char="u"/>
            </a:pPr>
            <a:r>
              <a:rPr lang="zh-CN" altLang="en-US" sz="1800" b="1" dirty="0"/>
              <a:t>低周反复试验结果</a:t>
            </a:r>
            <a:r>
              <a:rPr lang="en-US" altLang="zh-CN" sz="1800" b="1" dirty="0"/>
              <a:t>—</a:t>
            </a:r>
            <a:r>
              <a:rPr lang="zh-CN" altLang="en-US" sz="1800" b="1" dirty="0"/>
              <a:t>滞回曲线</a:t>
            </a:r>
            <a:endParaRPr lang="en-US" altLang="zh-CN" sz="1800" b="1" dirty="0"/>
          </a:p>
          <a:p>
            <a:pPr>
              <a:lnSpc>
                <a:spcPct val="150000"/>
              </a:lnSpc>
              <a:buFont typeface="Wingdings" panose="05000000000000000000" pitchFamily="2" charset="2"/>
              <a:buChar char="u"/>
            </a:pPr>
            <a:r>
              <a:rPr lang="zh-CN" altLang="en-US" sz="1800" b="1" dirty="0"/>
              <a:t>骨架曲线</a:t>
            </a:r>
            <a:r>
              <a:rPr lang="en-US" altLang="zh-CN" sz="1800" b="1" dirty="0"/>
              <a:t>—</a:t>
            </a:r>
            <a:r>
              <a:rPr lang="zh-CN" altLang="en-US" sz="1800" b="1" dirty="0"/>
              <a:t>试件的开裂荷载极限荷载和延性特征</a:t>
            </a:r>
            <a:endParaRPr lang="en-US" altLang="zh-CN" sz="1800" b="1" dirty="0"/>
          </a:p>
          <a:p>
            <a:pPr>
              <a:lnSpc>
                <a:spcPct val="150000"/>
              </a:lnSpc>
              <a:buFont typeface="Wingdings" panose="05000000000000000000" pitchFamily="2" charset="2"/>
              <a:buChar char="u"/>
            </a:pPr>
            <a:r>
              <a:rPr lang="zh-CN" altLang="en-US" sz="1800" b="1" dirty="0"/>
              <a:t>形状</a:t>
            </a:r>
            <a:r>
              <a:rPr lang="en-US" altLang="zh-CN" sz="1800" b="1" dirty="0"/>
              <a:t>—</a:t>
            </a:r>
            <a:r>
              <a:rPr lang="zh-CN" altLang="en-US" sz="1800" b="1" dirty="0"/>
              <a:t>钢筋的滑移或剪切变形的扩展情况</a:t>
            </a:r>
            <a:endParaRPr lang="en-US" altLang="zh-CN" sz="1800" b="1" dirty="0"/>
          </a:p>
          <a:p>
            <a:pPr>
              <a:lnSpc>
                <a:spcPct val="150000"/>
              </a:lnSpc>
              <a:buFont typeface="Wingdings" panose="05000000000000000000" pitchFamily="2" charset="2"/>
              <a:buChar char="u"/>
            </a:pPr>
            <a:r>
              <a:rPr lang="zh-CN" altLang="en-US" sz="1800" b="1" dirty="0"/>
              <a:t>面积缩小</a:t>
            </a:r>
            <a:r>
              <a:rPr lang="en-US" altLang="zh-CN" sz="1800" b="1" dirty="0"/>
              <a:t>—</a:t>
            </a:r>
            <a:r>
              <a:rPr lang="zh-CN" altLang="en-US" sz="1800" b="1" dirty="0"/>
              <a:t>耗能能力的退化</a:t>
            </a:r>
            <a:endParaRPr lang="en-US" altLang="zh-CN" sz="1800" b="1" dirty="0"/>
          </a:p>
          <a:p>
            <a:pPr>
              <a:lnSpc>
                <a:spcPct val="150000"/>
              </a:lnSpc>
              <a:buFont typeface="Wingdings" panose="05000000000000000000" pitchFamily="2" charset="2"/>
              <a:buChar char="u"/>
            </a:pPr>
            <a:r>
              <a:rPr lang="zh-CN" altLang="en-US" sz="1800" b="1" dirty="0"/>
              <a:t>形状和面积</a:t>
            </a:r>
            <a:r>
              <a:rPr lang="en-US" altLang="zh-CN" sz="1800" b="1" dirty="0"/>
              <a:t>—</a:t>
            </a:r>
            <a:r>
              <a:rPr lang="zh-CN" altLang="en-US" sz="1800" b="1" dirty="0"/>
              <a:t>构件的耗能和破坏机制</a:t>
            </a:r>
            <a:endParaRPr lang="en-US" altLang="zh-CN" sz="1800" b="1" dirty="0"/>
          </a:p>
        </p:txBody>
      </p:sp>
      <p:graphicFrame>
        <p:nvGraphicFramePr>
          <p:cNvPr id="19" name="对象 18">
            <a:extLst>
              <a:ext uri="{FF2B5EF4-FFF2-40B4-BE49-F238E27FC236}">
                <a16:creationId xmlns:a16="http://schemas.microsoft.com/office/drawing/2014/main" id="{FF601CD5-5EA5-4D06-BEC1-7AD7F7F02656}"/>
              </a:ext>
            </a:extLst>
          </p:cNvPr>
          <p:cNvGraphicFramePr>
            <a:graphicFrameLocks noChangeAspect="1"/>
          </p:cNvGraphicFramePr>
          <p:nvPr>
            <p:extLst>
              <p:ext uri="{D42A27DB-BD31-4B8C-83A1-F6EECF244321}">
                <p14:modId xmlns:p14="http://schemas.microsoft.com/office/powerpoint/2010/main" val="2432109965"/>
              </p:ext>
            </p:extLst>
          </p:nvPr>
        </p:nvGraphicFramePr>
        <p:xfrm>
          <a:off x="5930436" y="1579049"/>
          <a:ext cx="3213564" cy="2634245"/>
        </p:xfrm>
        <a:graphic>
          <a:graphicData uri="http://schemas.openxmlformats.org/presentationml/2006/ole">
            <mc:AlternateContent xmlns:mc="http://schemas.openxmlformats.org/markup-compatibility/2006">
              <mc:Choice xmlns:v="urn:schemas-microsoft-com:vml" Requires="v">
                <p:oleObj spid="_x0000_s1042" name="Graph" r:id="rId4" imgW="32499172" imgH="22554981" progId="Origin50.Graph">
                  <p:embed/>
                </p:oleObj>
              </mc:Choice>
              <mc:Fallback>
                <p:oleObj name="Graph" r:id="rId4" imgW="32499172" imgH="22554981" progId="Origin50.Graph">
                  <p:embed/>
                  <p:pic>
                    <p:nvPicPr>
                      <p:cNvPr id="19" name="对象 18">
                        <a:extLst>
                          <a:ext uri="{FF2B5EF4-FFF2-40B4-BE49-F238E27FC236}">
                            <a16:creationId xmlns:a16="http://schemas.microsoft.com/office/drawing/2014/main" id="{FF601CD5-5EA5-4D06-BEC1-7AD7F7F02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197" t="2594" r="8266" b="12674"/>
                      <a:stretch>
                        <a:fillRect/>
                      </a:stretch>
                    </p:blipFill>
                    <p:spPr bwMode="auto">
                      <a:xfrm>
                        <a:off x="5930436" y="1579049"/>
                        <a:ext cx="3213564" cy="2634245"/>
                      </a:xfrm>
                      <a:prstGeom prst="rect">
                        <a:avLst/>
                      </a:prstGeom>
                      <a:noFill/>
                    </p:spPr>
                  </p:pic>
                </p:oleObj>
              </mc:Fallback>
            </mc:AlternateContent>
          </a:graphicData>
        </a:graphic>
      </p:graphicFrame>
      <p:sp>
        <p:nvSpPr>
          <p:cNvPr id="20" name="标题 1">
            <a:extLst>
              <a:ext uri="{FF2B5EF4-FFF2-40B4-BE49-F238E27FC236}">
                <a16:creationId xmlns:a16="http://schemas.microsoft.com/office/drawing/2014/main" id="{0BB4756D-901A-D143-A62A-085A80B18EDE}"/>
              </a:ext>
            </a:extLst>
          </p:cNvPr>
          <p:cNvSpPr txBox="1">
            <a:spLocks/>
          </p:cNvSpPr>
          <p:nvPr/>
        </p:nvSpPr>
        <p:spPr bwMode="auto">
          <a:xfrm>
            <a:off x="701742" y="96585"/>
            <a:ext cx="601146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Myriad Web" pitchFamily="34" charset="0"/>
              </a:defRPr>
            </a:lvl2pPr>
            <a:lvl3pPr algn="l" rtl="0" eaLnBrk="0" fontAlgn="base" hangingPunct="0">
              <a:spcBef>
                <a:spcPct val="0"/>
              </a:spcBef>
              <a:spcAft>
                <a:spcPct val="0"/>
              </a:spcAft>
              <a:defRPr sz="4000" i="1">
                <a:solidFill>
                  <a:schemeClr val="tx2"/>
                </a:solidFill>
                <a:latin typeface="Myriad Web" pitchFamily="34" charset="0"/>
              </a:defRPr>
            </a:lvl3pPr>
            <a:lvl4pPr algn="l" rtl="0" eaLnBrk="0" fontAlgn="base" hangingPunct="0">
              <a:spcBef>
                <a:spcPct val="0"/>
              </a:spcBef>
              <a:spcAft>
                <a:spcPct val="0"/>
              </a:spcAft>
              <a:defRPr sz="4000" i="1">
                <a:solidFill>
                  <a:schemeClr val="tx2"/>
                </a:solidFill>
                <a:latin typeface="Myriad Web" pitchFamily="34" charset="0"/>
              </a:defRPr>
            </a:lvl4pPr>
            <a:lvl5pPr algn="l" rtl="0" eaLnBrk="0" fontAlgn="base" hangingPunct="0">
              <a:spcBef>
                <a:spcPct val="0"/>
              </a:spcBef>
              <a:spcAft>
                <a:spcPct val="0"/>
              </a:spcAft>
              <a:defRPr sz="4000" i="1">
                <a:solidFill>
                  <a:schemeClr val="tx2"/>
                </a:solidFill>
                <a:latin typeface="Myriad Web" pitchFamily="34" charset="0"/>
              </a:defRPr>
            </a:lvl5pPr>
            <a:lvl6pPr marL="457200" algn="l" rtl="0" fontAlgn="base">
              <a:spcBef>
                <a:spcPct val="0"/>
              </a:spcBef>
              <a:spcAft>
                <a:spcPct val="0"/>
              </a:spcAft>
              <a:defRPr sz="4000" i="1">
                <a:solidFill>
                  <a:schemeClr val="tx2"/>
                </a:solidFill>
                <a:latin typeface="Myriad Web" pitchFamily="34" charset="0"/>
              </a:defRPr>
            </a:lvl6pPr>
            <a:lvl7pPr marL="914400" algn="l" rtl="0" fontAlgn="base">
              <a:spcBef>
                <a:spcPct val="0"/>
              </a:spcBef>
              <a:spcAft>
                <a:spcPct val="0"/>
              </a:spcAft>
              <a:defRPr sz="4000" i="1">
                <a:solidFill>
                  <a:schemeClr val="tx2"/>
                </a:solidFill>
                <a:latin typeface="Myriad Web" pitchFamily="34" charset="0"/>
              </a:defRPr>
            </a:lvl7pPr>
            <a:lvl8pPr marL="1371600" algn="l" rtl="0" fontAlgn="base">
              <a:spcBef>
                <a:spcPct val="0"/>
              </a:spcBef>
              <a:spcAft>
                <a:spcPct val="0"/>
              </a:spcAft>
              <a:defRPr sz="4000" i="1">
                <a:solidFill>
                  <a:schemeClr val="tx2"/>
                </a:solidFill>
                <a:latin typeface="Myriad Web" pitchFamily="34" charset="0"/>
              </a:defRPr>
            </a:lvl8pPr>
            <a:lvl9pPr marL="1828800" algn="l" rtl="0" fontAlgn="base">
              <a:spcBef>
                <a:spcPct val="0"/>
              </a:spcBef>
              <a:spcAft>
                <a:spcPct val="0"/>
              </a:spcAft>
              <a:defRPr sz="4000" i="1">
                <a:solidFill>
                  <a:schemeClr val="tx2"/>
                </a:solidFill>
                <a:latin typeface="Myriad Web" pitchFamily="34" charset="0"/>
              </a:defRPr>
            </a:lvl9pPr>
          </a:lstStyle>
          <a:p>
            <a:r>
              <a:rPr lang="zh-CN" altLang="en-US" sz="2800" b="1" i="0" dirty="0">
                <a:solidFill>
                  <a:schemeClr val="tx1"/>
                </a:solidFill>
                <a:latin typeface="+mn-lt"/>
                <a:ea typeface="+mn-ea"/>
                <a:cs typeface="+mn-cs"/>
                <a:sym typeface="Arial" panose="020B0604020202020204" pitchFamily="34" charset="0"/>
              </a:rPr>
              <a:t>拟静力试验</a:t>
            </a:r>
          </a:p>
        </p:txBody>
      </p:sp>
    </p:spTree>
    <p:extLst>
      <p:ext uri="{BB962C8B-B14F-4D97-AF65-F5344CB8AC3E}">
        <p14:creationId xmlns:p14="http://schemas.microsoft.com/office/powerpoint/2010/main" val="216951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FFFF408-98D7-4BC9-8D79-48B0542FE489}"/>
              </a:ext>
            </a:extLst>
          </p:cNvPr>
          <p:cNvSpPr txBox="1"/>
          <p:nvPr/>
        </p:nvSpPr>
        <p:spPr>
          <a:xfrm>
            <a:off x="1408387" y="798732"/>
            <a:ext cx="2158166" cy="400110"/>
          </a:xfrm>
          <a:prstGeom prst="rect">
            <a:avLst/>
          </a:prstGeom>
          <a:noFill/>
        </p:spPr>
        <p:txBody>
          <a:bodyPr wrap="square" rtlCol="0">
            <a:spAutoFit/>
          </a:bodyPr>
          <a:lstStyle/>
          <a:p>
            <a:pPr marL="257175" indent="-257175">
              <a:buFont typeface="Wingdings" panose="05000000000000000000" pitchFamily="2" charset="2"/>
              <a:buChar char="ü"/>
            </a:pPr>
            <a:r>
              <a:rPr lang="zh-CN" altLang="en-US" sz="2000" b="1" dirty="0">
                <a:solidFill>
                  <a:srgbClr val="FF0000"/>
                </a:solidFill>
                <a:latin typeface="Adobe 黑体 Std R" panose="020B0400000000000000" pitchFamily="34" charset="-122"/>
                <a:ea typeface="Adobe 黑体 Std R" panose="020B0400000000000000" pitchFamily="34" charset="-122"/>
              </a:rPr>
              <a:t>结果分析</a:t>
            </a:r>
          </a:p>
        </p:txBody>
      </p:sp>
      <p:grpSp>
        <p:nvGrpSpPr>
          <p:cNvPr id="132" name="组合 42">
            <a:extLst>
              <a:ext uri="{FF2B5EF4-FFF2-40B4-BE49-F238E27FC236}">
                <a16:creationId xmlns:a16="http://schemas.microsoft.com/office/drawing/2014/main" id="{9D61D929-9E78-49D7-AFBC-039B2A90D904}"/>
              </a:ext>
            </a:extLst>
          </p:cNvPr>
          <p:cNvGrpSpPr/>
          <p:nvPr/>
        </p:nvGrpSpPr>
        <p:grpSpPr>
          <a:xfrm>
            <a:off x="30705" y="1085682"/>
            <a:ext cx="1377683" cy="3452811"/>
            <a:chOff x="-238074" y="1940566"/>
            <a:chExt cx="1836911" cy="4603748"/>
          </a:xfrm>
        </p:grpSpPr>
        <p:sp>
          <p:nvSpPr>
            <p:cNvPr id="137" name="圆角矩形 49">
              <a:extLst>
                <a:ext uri="{FF2B5EF4-FFF2-40B4-BE49-F238E27FC236}">
                  <a16:creationId xmlns:a16="http://schemas.microsoft.com/office/drawing/2014/main" id="{4FFD54BB-5965-4FFD-9E51-0A52563B2B87}"/>
                </a:ext>
              </a:extLst>
            </p:cNvPr>
            <p:cNvSpPr/>
            <p:nvPr/>
          </p:nvSpPr>
          <p:spPr bwMode="auto">
            <a:xfrm>
              <a:off x="82486" y="4485293"/>
              <a:ext cx="1432210" cy="787731"/>
            </a:xfrm>
            <a:prstGeom prst="roundRect">
              <a:avLst>
                <a:gd name="adj" fmla="val 0"/>
              </a:avLst>
            </a:prstGeom>
            <a:gradFill flip="none" rotWithShape="1">
              <a:gsLst>
                <a:gs pos="0">
                  <a:srgbClr val="FFFFFF">
                    <a:lumMod val="95000"/>
                    <a:shade val="30000"/>
                    <a:satMod val="115000"/>
                    <a:alpha val="61000"/>
                  </a:srgbClr>
                </a:gs>
                <a:gs pos="50000">
                  <a:srgbClr val="FFFFFF">
                    <a:lumMod val="95000"/>
                    <a:shade val="67500"/>
                    <a:satMod val="115000"/>
                    <a:alpha val="52000"/>
                  </a:srgbClr>
                </a:gs>
                <a:gs pos="100000">
                  <a:srgbClr val="FFFFFF">
                    <a:lumMod val="95000"/>
                    <a:shade val="100000"/>
                    <a:satMod val="115000"/>
                    <a:alpha val="0"/>
                  </a:srgbClr>
                </a:gs>
              </a:gsLst>
              <a:lin ang="10800000" scaled="1"/>
              <a:tileRect/>
            </a:gradFill>
            <a:ln w="25400" cap="flat" cmpd="sng" algn="ctr">
              <a:noFill/>
              <a:prstDash val="solid"/>
            </a:ln>
            <a:effectLst/>
            <a:scene3d>
              <a:camera prst="orthographicFront"/>
              <a:lightRig rig="threePt" dir="t"/>
            </a:scene3d>
            <a:sp3d>
              <a:bevelT/>
            </a:sp3d>
          </p:spPr>
          <p:txBody>
            <a:bodyPr anchor="ctr"/>
            <a:lstStyle>
              <a:defPPr>
                <a:defRPr lang="en-U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endParaRPr lang="zh-CN" altLang="zh-CN" sz="1500" b="0">
                <a:solidFill>
                  <a:srgbClr val="000000"/>
                </a:solidFill>
                <a:latin typeface="Arial" pitchFamily="34" charset="0"/>
              </a:endParaRPr>
            </a:p>
          </p:txBody>
        </p:sp>
        <p:sp>
          <p:nvSpPr>
            <p:cNvPr id="133" name="TextBox 34">
              <a:extLst>
                <a:ext uri="{FF2B5EF4-FFF2-40B4-BE49-F238E27FC236}">
                  <a16:creationId xmlns:a16="http://schemas.microsoft.com/office/drawing/2014/main" id="{0E0E347F-E270-4EAB-AC58-857A263CDC5B}"/>
                </a:ext>
              </a:extLst>
            </p:cNvPr>
            <p:cNvSpPr txBox="1"/>
            <p:nvPr/>
          </p:nvSpPr>
          <p:spPr bwMode="auto">
            <a:xfrm>
              <a:off x="-238074" y="3070414"/>
              <a:ext cx="1836911" cy="4089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量测方案</a:t>
              </a:r>
            </a:p>
          </p:txBody>
        </p:sp>
        <p:sp>
          <p:nvSpPr>
            <p:cNvPr id="134" name="TextBox 35">
              <a:extLst>
                <a:ext uri="{FF2B5EF4-FFF2-40B4-BE49-F238E27FC236}">
                  <a16:creationId xmlns:a16="http://schemas.microsoft.com/office/drawing/2014/main" id="{3F5FAEEF-A53F-4541-B00B-1AB21ED5A832}"/>
                </a:ext>
              </a:extLst>
            </p:cNvPr>
            <p:cNvSpPr txBox="1"/>
            <p:nvPr/>
          </p:nvSpPr>
          <p:spPr bwMode="auto">
            <a:xfrm>
              <a:off x="-157163" y="4497354"/>
              <a:ext cx="1600202"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135" name="直接连接符 134">
              <a:extLst>
                <a:ext uri="{FF2B5EF4-FFF2-40B4-BE49-F238E27FC236}">
                  <a16:creationId xmlns:a16="http://schemas.microsoft.com/office/drawing/2014/main" id="{57FB0105-EF99-4F59-B63E-40F62C1A763D}"/>
                </a:ext>
              </a:extLst>
            </p:cNvPr>
            <p:cNvCxnSpPr/>
            <p:nvPr/>
          </p:nvCxnSpPr>
          <p:spPr bwMode="auto">
            <a:xfrm>
              <a:off x="1526874" y="1940566"/>
              <a:ext cx="16479" cy="4603748"/>
            </a:xfrm>
            <a:prstGeom prst="line">
              <a:avLst/>
            </a:prstGeom>
            <a:noFill/>
            <a:ln w="19050" cap="flat" cmpd="sng" algn="ctr">
              <a:gradFill flip="none" rotWithShape="1">
                <a:gsLst>
                  <a:gs pos="100000">
                    <a:srgbClr val="FFFFFF">
                      <a:lumMod val="85000"/>
                      <a:alpha val="14000"/>
                    </a:srgbClr>
                  </a:gs>
                  <a:gs pos="50000">
                    <a:srgbClr val="FFFFFF">
                      <a:lumMod val="65000"/>
                    </a:srgbClr>
                  </a:gs>
                  <a:gs pos="100000">
                    <a:srgbClr val="000000">
                      <a:lumMod val="50000"/>
                      <a:lumOff val="50000"/>
                    </a:srgbClr>
                  </a:gs>
                </a:gsLst>
                <a:lin ang="0" scaled="1"/>
                <a:tileRect/>
              </a:gradFill>
              <a:prstDash val="solid"/>
              <a:tailEnd type="none"/>
            </a:ln>
            <a:effectLst/>
          </p:spPr>
        </p:cxnSp>
        <p:cxnSp>
          <p:nvCxnSpPr>
            <p:cNvPr id="136" name="直接连接符 135">
              <a:extLst>
                <a:ext uri="{FF2B5EF4-FFF2-40B4-BE49-F238E27FC236}">
                  <a16:creationId xmlns:a16="http://schemas.microsoft.com/office/drawing/2014/main" id="{817225B1-24CC-48AF-875B-EAAFFF2D0958}"/>
                </a:ext>
              </a:extLst>
            </p:cNvPr>
            <p:cNvCxnSpPr/>
            <p:nvPr/>
          </p:nvCxnSpPr>
          <p:spPr bwMode="auto">
            <a:xfrm rot="10800000">
              <a:off x="439174" y="2882323"/>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8" name="直接连接符 137">
              <a:extLst>
                <a:ext uri="{FF2B5EF4-FFF2-40B4-BE49-F238E27FC236}">
                  <a16:creationId xmlns:a16="http://schemas.microsoft.com/office/drawing/2014/main" id="{F2C500D4-267E-4C0A-BC39-4F02D6BF55F3}"/>
                </a:ext>
              </a:extLst>
            </p:cNvPr>
            <p:cNvCxnSpPr/>
            <p:nvPr/>
          </p:nvCxnSpPr>
          <p:spPr bwMode="auto">
            <a:xfrm rot="10800000">
              <a:off x="433382" y="3676830"/>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9" name="直接连接符 138">
              <a:extLst>
                <a:ext uri="{FF2B5EF4-FFF2-40B4-BE49-F238E27FC236}">
                  <a16:creationId xmlns:a16="http://schemas.microsoft.com/office/drawing/2014/main" id="{408B7FD2-B4C6-4247-B654-36C9A1CF4ED8}"/>
                </a:ext>
              </a:extLst>
            </p:cNvPr>
            <p:cNvCxnSpPr/>
            <p:nvPr/>
          </p:nvCxnSpPr>
          <p:spPr bwMode="auto">
            <a:xfrm rot="10800000">
              <a:off x="430417" y="447889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0" name="直接连接符 139">
              <a:extLst>
                <a:ext uri="{FF2B5EF4-FFF2-40B4-BE49-F238E27FC236}">
                  <a16:creationId xmlns:a16="http://schemas.microsoft.com/office/drawing/2014/main" id="{3C0CD213-5AEF-412D-9D88-5075263528FE}"/>
                </a:ext>
              </a:extLst>
            </p:cNvPr>
            <p:cNvCxnSpPr/>
            <p:nvPr/>
          </p:nvCxnSpPr>
          <p:spPr bwMode="auto">
            <a:xfrm rot="10800000">
              <a:off x="433382" y="448160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1" name="直接连接符 140">
              <a:extLst>
                <a:ext uri="{FF2B5EF4-FFF2-40B4-BE49-F238E27FC236}">
                  <a16:creationId xmlns:a16="http://schemas.microsoft.com/office/drawing/2014/main" id="{E7D61BCD-6599-4B54-9A69-73994C063E8D}"/>
                </a:ext>
              </a:extLst>
            </p:cNvPr>
            <p:cNvCxnSpPr/>
            <p:nvPr/>
          </p:nvCxnSpPr>
          <p:spPr bwMode="auto">
            <a:xfrm rot="10800000">
              <a:off x="430417" y="5283678"/>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42" name="TextBox 34">
              <a:extLst>
                <a:ext uri="{FF2B5EF4-FFF2-40B4-BE49-F238E27FC236}">
                  <a16:creationId xmlns:a16="http://schemas.microsoft.com/office/drawing/2014/main" id="{CC4CE5C1-5B3D-46A5-BDCA-82DDD124269B}"/>
                </a:ext>
              </a:extLst>
            </p:cNvPr>
            <p:cNvSpPr txBox="1"/>
            <p:nvPr/>
          </p:nvSpPr>
          <p:spPr bwMode="auto">
            <a:xfrm>
              <a:off x="-122433" y="2187514"/>
              <a:ext cx="1694036" cy="7166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加载制度</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与方案</a:t>
              </a:r>
            </a:p>
          </p:txBody>
        </p:sp>
      </p:grpSp>
      <p:sp>
        <p:nvSpPr>
          <p:cNvPr id="143" name="TextBox 34">
            <a:extLst>
              <a:ext uri="{FF2B5EF4-FFF2-40B4-BE49-F238E27FC236}">
                <a16:creationId xmlns:a16="http://schemas.microsoft.com/office/drawing/2014/main" id="{E45383A4-2558-4CBC-BCF9-06707C7D8BC0}"/>
              </a:ext>
            </a:extLst>
          </p:cNvPr>
          <p:cNvSpPr txBox="1"/>
          <p:nvPr/>
        </p:nvSpPr>
        <p:spPr bwMode="auto">
          <a:xfrm>
            <a:off x="30704" y="2544068"/>
            <a:ext cx="1377683"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加载观测过程</a:t>
            </a:r>
          </a:p>
        </p:txBody>
      </p:sp>
      <p:sp>
        <p:nvSpPr>
          <p:cNvPr id="144" name="TextBox 35">
            <a:extLst>
              <a:ext uri="{FF2B5EF4-FFF2-40B4-BE49-F238E27FC236}">
                <a16:creationId xmlns:a16="http://schemas.microsoft.com/office/drawing/2014/main" id="{9BC25830-8F95-430A-B056-568741B31439}"/>
              </a:ext>
            </a:extLst>
          </p:cNvPr>
          <p:cNvSpPr txBox="1"/>
          <p:nvPr/>
        </p:nvSpPr>
        <p:spPr bwMode="auto">
          <a:xfrm>
            <a:off x="91388" y="2643615"/>
            <a:ext cx="1200151" cy="3231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5" name="TextBox 33">
            <a:extLst>
              <a:ext uri="{FF2B5EF4-FFF2-40B4-BE49-F238E27FC236}">
                <a16:creationId xmlns:a16="http://schemas.microsoft.com/office/drawing/2014/main" id="{CEFD66CE-2002-436C-ADE1-814ADE75FC50}"/>
              </a:ext>
            </a:extLst>
          </p:cNvPr>
          <p:cNvSpPr txBox="1"/>
          <p:nvPr/>
        </p:nvSpPr>
        <p:spPr bwMode="auto">
          <a:xfrm>
            <a:off x="209260" y="3189399"/>
            <a:ext cx="1200512"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结果分析</a:t>
            </a:r>
            <a:endParaRPr lang="en-US" altLang="zh-CN"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graphicFrame>
        <p:nvGraphicFramePr>
          <p:cNvPr id="21" name="对象 20">
            <a:extLst>
              <a:ext uri="{FF2B5EF4-FFF2-40B4-BE49-F238E27FC236}">
                <a16:creationId xmlns:a16="http://schemas.microsoft.com/office/drawing/2014/main" id="{C2A51495-6492-4429-8C6A-4CB408609FF9}"/>
              </a:ext>
            </a:extLst>
          </p:cNvPr>
          <p:cNvGraphicFramePr>
            <a:graphicFrameLocks noChangeAspect="1"/>
          </p:cNvGraphicFramePr>
          <p:nvPr>
            <p:extLst>
              <p:ext uri="{D42A27DB-BD31-4B8C-83A1-F6EECF244321}">
                <p14:modId xmlns:p14="http://schemas.microsoft.com/office/powerpoint/2010/main" val="3804492808"/>
              </p:ext>
            </p:extLst>
          </p:nvPr>
        </p:nvGraphicFramePr>
        <p:xfrm>
          <a:off x="1763921" y="1467808"/>
          <a:ext cx="2868905" cy="2351718"/>
        </p:xfrm>
        <a:graphic>
          <a:graphicData uri="http://schemas.openxmlformats.org/presentationml/2006/ole">
            <mc:AlternateContent xmlns:mc="http://schemas.openxmlformats.org/markup-compatibility/2006">
              <mc:Choice xmlns:v="urn:schemas-microsoft-com:vml" Requires="v">
                <p:oleObj spid="_x0000_s2069" name="Graph" r:id="rId4" imgW="32499172" imgH="22554981" progId="Origin50.Graph">
                  <p:embed/>
                </p:oleObj>
              </mc:Choice>
              <mc:Fallback>
                <p:oleObj name="Graph" r:id="rId4" imgW="32499172" imgH="22554981" progId="Origin50.Graph">
                  <p:embed/>
                  <p:pic>
                    <p:nvPicPr>
                      <p:cNvPr id="21" name="对象 20">
                        <a:extLst>
                          <a:ext uri="{FF2B5EF4-FFF2-40B4-BE49-F238E27FC236}">
                            <a16:creationId xmlns:a16="http://schemas.microsoft.com/office/drawing/2014/main" id="{C2A51495-6492-4429-8C6A-4CB408609F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197" t="2594" r="8266" b="12674"/>
                      <a:stretch>
                        <a:fillRect/>
                      </a:stretch>
                    </p:blipFill>
                    <p:spPr bwMode="auto">
                      <a:xfrm>
                        <a:off x="1763921" y="1467808"/>
                        <a:ext cx="2868905" cy="2351718"/>
                      </a:xfrm>
                      <a:prstGeom prst="rect">
                        <a:avLst/>
                      </a:prstGeom>
                      <a:noFill/>
                    </p:spPr>
                  </p:pic>
                </p:oleObj>
              </mc:Fallback>
            </mc:AlternateContent>
          </a:graphicData>
        </a:graphic>
      </p:graphicFrame>
      <p:sp>
        <p:nvSpPr>
          <p:cNvPr id="20" name="文本框 19">
            <a:extLst>
              <a:ext uri="{FF2B5EF4-FFF2-40B4-BE49-F238E27FC236}">
                <a16:creationId xmlns:a16="http://schemas.microsoft.com/office/drawing/2014/main" id="{08660004-8B58-E84A-8564-24205639F2B0}"/>
              </a:ext>
            </a:extLst>
          </p:cNvPr>
          <p:cNvSpPr txBox="1"/>
          <p:nvPr/>
        </p:nvSpPr>
        <p:spPr>
          <a:xfrm>
            <a:off x="2377209" y="4056108"/>
            <a:ext cx="2158166" cy="400110"/>
          </a:xfrm>
          <a:prstGeom prst="rect">
            <a:avLst/>
          </a:prstGeom>
          <a:noFill/>
        </p:spPr>
        <p:txBody>
          <a:bodyPr wrap="square" rtlCol="0">
            <a:spAutoFit/>
          </a:bodyPr>
          <a:lstStyle/>
          <a:p>
            <a:r>
              <a:rPr lang="zh-CN" altLang="en-US" sz="2000" b="1" dirty="0">
                <a:solidFill>
                  <a:srgbClr val="082136"/>
                </a:solidFill>
                <a:latin typeface="Adobe 黑体 Std R" panose="020B0400000000000000" pitchFamily="34" charset="-122"/>
                <a:ea typeface="Adobe 黑体 Std R" panose="020B0400000000000000" pitchFamily="34" charset="-122"/>
              </a:rPr>
              <a:t>滞回曲线</a:t>
            </a:r>
          </a:p>
        </p:txBody>
      </p:sp>
      <p:pic>
        <p:nvPicPr>
          <p:cNvPr id="23" name="图片 22">
            <a:extLst>
              <a:ext uri="{FF2B5EF4-FFF2-40B4-BE49-F238E27FC236}">
                <a16:creationId xmlns:a16="http://schemas.microsoft.com/office/drawing/2014/main" id="{1CFCEFFD-10CF-304F-83C8-67BF38D0650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6975" y="1289493"/>
            <a:ext cx="3806949" cy="2871823"/>
          </a:xfrm>
          <a:prstGeom prst="rect">
            <a:avLst/>
          </a:prstGeom>
          <a:noFill/>
          <a:ln>
            <a:noFill/>
          </a:ln>
        </p:spPr>
      </p:pic>
      <p:sp>
        <p:nvSpPr>
          <p:cNvPr id="24" name="文本框 23">
            <a:extLst>
              <a:ext uri="{FF2B5EF4-FFF2-40B4-BE49-F238E27FC236}">
                <a16:creationId xmlns:a16="http://schemas.microsoft.com/office/drawing/2014/main" id="{AD949F94-DD01-FB42-8ADD-CE7C7974F6EF}"/>
              </a:ext>
            </a:extLst>
          </p:cNvPr>
          <p:cNvSpPr txBox="1"/>
          <p:nvPr/>
        </p:nvSpPr>
        <p:spPr>
          <a:xfrm>
            <a:off x="6282114" y="4123578"/>
            <a:ext cx="2158166" cy="400110"/>
          </a:xfrm>
          <a:prstGeom prst="rect">
            <a:avLst/>
          </a:prstGeom>
          <a:noFill/>
        </p:spPr>
        <p:txBody>
          <a:bodyPr wrap="square" rtlCol="0">
            <a:spAutoFit/>
          </a:bodyPr>
          <a:lstStyle/>
          <a:p>
            <a:r>
              <a:rPr lang="zh-CN" altLang="en-US" sz="2000" b="1" dirty="0">
                <a:latin typeface="Adobe 黑体 Std R" panose="020B0400000000000000" pitchFamily="34" charset="-122"/>
                <a:ea typeface="Adobe 黑体 Std R" panose="020B0400000000000000" pitchFamily="34" charset="-122"/>
              </a:rPr>
              <a:t>骨架曲线</a:t>
            </a:r>
          </a:p>
        </p:txBody>
      </p:sp>
      <p:sp>
        <p:nvSpPr>
          <p:cNvPr id="25" name="标题 1">
            <a:extLst>
              <a:ext uri="{FF2B5EF4-FFF2-40B4-BE49-F238E27FC236}">
                <a16:creationId xmlns:a16="http://schemas.microsoft.com/office/drawing/2014/main" id="{F05E9AEE-7A6B-694C-8E67-05752C63C971}"/>
              </a:ext>
            </a:extLst>
          </p:cNvPr>
          <p:cNvSpPr txBox="1">
            <a:spLocks/>
          </p:cNvSpPr>
          <p:nvPr/>
        </p:nvSpPr>
        <p:spPr bwMode="auto">
          <a:xfrm>
            <a:off x="701742" y="96585"/>
            <a:ext cx="601146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Myriad Web" pitchFamily="34" charset="0"/>
              </a:defRPr>
            </a:lvl2pPr>
            <a:lvl3pPr algn="l" rtl="0" eaLnBrk="0" fontAlgn="base" hangingPunct="0">
              <a:spcBef>
                <a:spcPct val="0"/>
              </a:spcBef>
              <a:spcAft>
                <a:spcPct val="0"/>
              </a:spcAft>
              <a:defRPr sz="4000" i="1">
                <a:solidFill>
                  <a:schemeClr val="tx2"/>
                </a:solidFill>
                <a:latin typeface="Myriad Web" pitchFamily="34" charset="0"/>
              </a:defRPr>
            </a:lvl3pPr>
            <a:lvl4pPr algn="l" rtl="0" eaLnBrk="0" fontAlgn="base" hangingPunct="0">
              <a:spcBef>
                <a:spcPct val="0"/>
              </a:spcBef>
              <a:spcAft>
                <a:spcPct val="0"/>
              </a:spcAft>
              <a:defRPr sz="4000" i="1">
                <a:solidFill>
                  <a:schemeClr val="tx2"/>
                </a:solidFill>
                <a:latin typeface="Myriad Web" pitchFamily="34" charset="0"/>
              </a:defRPr>
            </a:lvl4pPr>
            <a:lvl5pPr algn="l" rtl="0" eaLnBrk="0" fontAlgn="base" hangingPunct="0">
              <a:spcBef>
                <a:spcPct val="0"/>
              </a:spcBef>
              <a:spcAft>
                <a:spcPct val="0"/>
              </a:spcAft>
              <a:defRPr sz="4000" i="1">
                <a:solidFill>
                  <a:schemeClr val="tx2"/>
                </a:solidFill>
                <a:latin typeface="Myriad Web" pitchFamily="34" charset="0"/>
              </a:defRPr>
            </a:lvl5pPr>
            <a:lvl6pPr marL="457200" algn="l" rtl="0" fontAlgn="base">
              <a:spcBef>
                <a:spcPct val="0"/>
              </a:spcBef>
              <a:spcAft>
                <a:spcPct val="0"/>
              </a:spcAft>
              <a:defRPr sz="4000" i="1">
                <a:solidFill>
                  <a:schemeClr val="tx2"/>
                </a:solidFill>
                <a:latin typeface="Myriad Web" pitchFamily="34" charset="0"/>
              </a:defRPr>
            </a:lvl6pPr>
            <a:lvl7pPr marL="914400" algn="l" rtl="0" fontAlgn="base">
              <a:spcBef>
                <a:spcPct val="0"/>
              </a:spcBef>
              <a:spcAft>
                <a:spcPct val="0"/>
              </a:spcAft>
              <a:defRPr sz="4000" i="1">
                <a:solidFill>
                  <a:schemeClr val="tx2"/>
                </a:solidFill>
                <a:latin typeface="Myriad Web" pitchFamily="34" charset="0"/>
              </a:defRPr>
            </a:lvl7pPr>
            <a:lvl8pPr marL="1371600" algn="l" rtl="0" fontAlgn="base">
              <a:spcBef>
                <a:spcPct val="0"/>
              </a:spcBef>
              <a:spcAft>
                <a:spcPct val="0"/>
              </a:spcAft>
              <a:defRPr sz="4000" i="1">
                <a:solidFill>
                  <a:schemeClr val="tx2"/>
                </a:solidFill>
                <a:latin typeface="Myriad Web" pitchFamily="34" charset="0"/>
              </a:defRPr>
            </a:lvl8pPr>
            <a:lvl9pPr marL="1828800" algn="l" rtl="0" fontAlgn="base">
              <a:spcBef>
                <a:spcPct val="0"/>
              </a:spcBef>
              <a:spcAft>
                <a:spcPct val="0"/>
              </a:spcAft>
              <a:defRPr sz="4000" i="1">
                <a:solidFill>
                  <a:schemeClr val="tx2"/>
                </a:solidFill>
                <a:latin typeface="Myriad Web" pitchFamily="34" charset="0"/>
              </a:defRPr>
            </a:lvl9pPr>
          </a:lstStyle>
          <a:p>
            <a:r>
              <a:rPr lang="zh-CN" altLang="en-US" sz="2800" b="1" i="0" dirty="0">
                <a:solidFill>
                  <a:schemeClr val="tx1"/>
                </a:solidFill>
                <a:latin typeface="+mn-lt"/>
                <a:ea typeface="+mn-ea"/>
                <a:cs typeface="+mn-cs"/>
                <a:sym typeface="Arial" panose="020B0604020202020204" pitchFamily="34" charset="0"/>
              </a:rPr>
              <a:t>拟静力试验</a:t>
            </a:r>
          </a:p>
        </p:txBody>
      </p:sp>
    </p:spTree>
    <p:extLst>
      <p:ext uri="{BB962C8B-B14F-4D97-AF65-F5344CB8AC3E}">
        <p14:creationId xmlns:p14="http://schemas.microsoft.com/office/powerpoint/2010/main" val="281890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FFFF408-98D7-4BC9-8D79-48B0542FE489}"/>
              </a:ext>
            </a:extLst>
          </p:cNvPr>
          <p:cNvSpPr txBox="1"/>
          <p:nvPr/>
        </p:nvSpPr>
        <p:spPr>
          <a:xfrm>
            <a:off x="1697401" y="905991"/>
            <a:ext cx="2158166" cy="400110"/>
          </a:xfrm>
          <a:prstGeom prst="rect">
            <a:avLst/>
          </a:prstGeom>
          <a:noFill/>
        </p:spPr>
        <p:txBody>
          <a:bodyPr wrap="square" rtlCol="0">
            <a:spAutoFit/>
          </a:bodyPr>
          <a:lstStyle/>
          <a:p>
            <a:pPr marL="257175" indent="-257175">
              <a:buFont typeface="Wingdings" panose="05000000000000000000" pitchFamily="2" charset="2"/>
              <a:buChar char="ü"/>
            </a:pPr>
            <a:r>
              <a:rPr lang="zh-CN" altLang="en-US" sz="2000" b="1" dirty="0">
                <a:solidFill>
                  <a:srgbClr val="FF0000"/>
                </a:solidFill>
                <a:latin typeface="Adobe 黑体 Std R" panose="020B0400000000000000" pitchFamily="34" charset="-122"/>
                <a:ea typeface="Adobe 黑体 Std R" panose="020B0400000000000000" pitchFamily="34" charset="-122"/>
              </a:rPr>
              <a:t>结果分析</a:t>
            </a:r>
          </a:p>
        </p:txBody>
      </p:sp>
      <p:grpSp>
        <p:nvGrpSpPr>
          <p:cNvPr id="132" name="组合 42">
            <a:extLst>
              <a:ext uri="{FF2B5EF4-FFF2-40B4-BE49-F238E27FC236}">
                <a16:creationId xmlns:a16="http://schemas.microsoft.com/office/drawing/2014/main" id="{9D61D929-9E78-49D7-AFBC-039B2A90D904}"/>
              </a:ext>
            </a:extLst>
          </p:cNvPr>
          <p:cNvGrpSpPr/>
          <p:nvPr/>
        </p:nvGrpSpPr>
        <p:grpSpPr>
          <a:xfrm>
            <a:off x="116703" y="1090657"/>
            <a:ext cx="1377683" cy="3452811"/>
            <a:chOff x="-238074" y="1940566"/>
            <a:chExt cx="1836911" cy="4603748"/>
          </a:xfrm>
        </p:grpSpPr>
        <p:sp>
          <p:nvSpPr>
            <p:cNvPr id="137" name="圆角矩形 49">
              <a:extLst>
                <a:ext uri="{FF2B5EF4-FFF2-40B4-BE49-F238E27FC236}">
                  <a16:creationId xmlns:a16="http://schemas.microsoft.com/office/drawing/2014/main" id="{4FFD54BB-5965-4FFD-9E51-0A52563B2B87}"/>
                </a:ext>
              </a:extLst>
            </p:cNvPr>
            <p:cNvSpPr/>
            <p:nvPr/>
          </p:nvSpPr>
          <p:spPr bwMode="auto">
            <a:xfrm>
              <a:off x="82486" y="4485293"/>
              <a:ext cx="1432210" cy="787731"/>
            </a:xfrm>
            <a:prstGeom prst="roundRect">
              <a:avLst>
                <a:gd name="adj" fmla="val 0"/>
              </a:avLst>
            </a:prstGeom>
            <a:gradFill flip="none" rotWithShape="1">
              <a:gsLst>
                <a:gs pos="0">
                  <a:srgbClr val="FFFFFF">
                    <a:lumMod val="95000"/>
                    <a:shade val="30000"/>
                    <a:satMod val="115000"/>
                    <a:alpha val="61000"/>
                  </a:srgbClr>
                </a:gs>
                <a:gs pos="50000">
                  <a:srgbClr val="FFFFFF">
                    <a:lumMod val="95000"/>
                    <a:shade val="67500"/>
                    <a:satMod val="115000"/>
                    <a:alpha val="52000"/>
                  </a:srgbClr>
                </a:gs>
                <a:gs pos="100000">
                  <a:srgbClr val="FFFFFF">
                    <a:lumMod val="95000"/>
                    <a:shade val="100000"/>
                    <a:satMod val="115000"/>
                    <a:alpha val="0"/>
                  </a:srgbClr>
                </a:gs>
              </a:gsLst>
              <a:lin ang="10800000" scaled="1"/>
              <a:tileRect/>
            </a:gradFill>
            <a:ln w="25400" cap="flat" cmpd="sng" algn="ctr">
              <a:noFill/>
              <a:prstDash val="solid"/>
            </a:ln>
            <a:effectLst/>
            <a:scene3d>
              <a:camera prst="orthographicFront"/>
              <a:lightRig rig="threePt" dir="t"/>
            </a:scene3d>
            <a:sp3d>
              <a:bevelT/>
            </a:sp3d>
          </p:spPr>
          <p:txBody>
            <a:bodyPr anchor="ctr"/>
            <a:lstStyle>
              <a:defPPr>
                <a:defRPr lang="en-US"/>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endParaRPr lang="zh-CN" altLang="zh-CN" sz="1500" b="0">
                <a:solidFill>
                  <a:srgbClr val="000000"/>
                </a:solidFill>
                <a:latin typeface="Arial" pitchFamily="34" charset="0"/>
              </a:endParaRPr>
            </a:p>
          </p:txBody>
        </p:sp>
        <p:sp>
          <p:nvSpPr>
            <p:cNvPr id="133" name="TextBox 34">
              <a:extLst>
                <a:ext uri="{FF2B5EF4-FFF2-40B4-BE49-F238E27FC236}">
                  <a16:creationId xmlns:a16="http://schemas.microsoft.com/office/drawing/2014/main" id="{0E0E347F-E270-4EAB-AC58-857A263CDC5B}"/>
                </a:ext>
              </a:extLst>
            </p:cNvPr>
            <p:cNvSpPr txBox="1"/>
            <p:nvPr/>
          </p:nvSpPr>
          <p:spPr bwMode="auto">
            <a:xfrm>
              <a:off x="-238074" y="3070414"/>
              <a:ext cx="1836911" cy="4089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量测方案</a:t>
              </a:r>
            </a:p>
          </p:txBody>
        </p:sp>
        <p:sp>
          <p:nvSpPr>
            <p:cNvPr id="134" name="TextBox 35">
              <a:extLst>
                <a:ext uri="{FF2B5EF4-FFF2-40B4-BE49-F238E27FC236}">
                  <a16:creationId xmlns:a16="http://schemas.microsoft.com/office/drawing/2014/main" id="{3F5FAEEF-A53F-4541-B00B-1AB21ED5A832}"/>
                </a:ext>
              </a:extLst>
            </p:cNvPr>
            <p:cNvSpPr txBox="1"/>
            <p:nvPr/>
          </p:nvSpPr>
          <p:spPr bwMode="auto">
            <a:xfrm>
              <a:off x="-157163" y="4497354"/>
              <a:ext cx="1600202"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135" name="直接连接符 134">
              <a:extLst>
                <a:ext uri="{FF2B5EF4-FFF2-40B4-BE49-F238E27FC236}">
                  <a16:creationId xmlns:a16="http://schemas.microsoft.com/office/drawing/2014/main" id="{57FB0105-EF99-4F59-B63E-40F62C1A763D}"/>
                </a:ext>
              </a:extLst>
            </p:cNvPr>
            <p:cNvCxnSpPr/>
            <p:nvPr/>
          </p:nvCxnSpPr>
          <p:spPr bwMode="auto">
            <a:xfrm>
              <a:off x="1526874" y="1940566"/>
              <a:ext cx="16479" cy="4603748"/>
            </a:xfrm>
            <a:prstGeom prst="line">
              <a:avLst/>
            </a:prstGeom>
            <a:noFill/>
            <a:ln w="19050" cap="flat" cmpd="sng" algn="ctr">
              <a:gradFill flip="none" rotWithShape="1">
                <a:gsLst>
                  <a:gs pos="100000">
                    <a:srgbClr val="FFFFFF">
                      <a:lumMod val="85000"/>
                      <a:alpha val="14000"/>
                    </a:srgbClr>
                  </a:gs>
                  <a:gs pos="50000">
                    <a:srgbClr val="FFFFFF">
                      <a:lumMod val="65000"/>
                    </a:srgbClr>
                  </a:gs>
                  <a:gs pos="100000">
                    <a:srgbClr val="000000">
                      <a:lumMod val="50000"/>
                      <a:lumOff val="50000"/>
                    </a:srgbClr>
                  </a:gs>
                </a:gsLst>
                <a:lin ang="0" scaled="1"/>
                <a:tileRect/>
              </a:gradFill>
              <a:prstDash val="solid"/>
              <a:tailEnd type="none"/>
            </a:ln>
            <a:effectLst/>
          </p:spPr>
        </p:cxnSp>
        <p:cxnSp>
          <p:nvCxnSpPr>
            <p:cNvPr id="136" name="直接连接符 135">
              <a:extLst>
                <a:ext uri="{FF2B5EF4-FFF2-40B4-BE49-F238E27FC236}">
                  <a16:creationId xmlns:a16="http://schemas.microsoft.com/office/drawing/2014/main" id="{817225B1-24CC-48AF-875B-EAAFFF2D0958}"/>
                </a:ext>
              </a:extLst>
            </p:cNvPr>
            <p:cNvCxnSpPr/>
            <p:nvPr/>
          </p:nvCxnSpPr>
          <p:spPr bwMode="auto">
            <a:xfrm rot="10800000">
              <a:off x="439174" y="2882323"/>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8" name="直接连接符 137">
              <a:extLst>
                <a:ext uri="{FF2B5EF4-FFF2-40B4-BE49-F238E27FC236}">
                  <a16:creationId xmlns:a16="http://schemas.microsoft.com/office/drawing/2014/main" id="{F2C500D4-267E-4C0A-BC39-4F02D6BF55F3}"/>
                </a:ext>
              </a:extLst>
            </p:cNvPr>
            <p:cNvCxnSpPr/>
            <p:nvPr/>
          </p:nvCxnSpPr>
          <p:spPr bwMode="auto">
            <a:xfrm rot="10800000">
              <a:off x="433382" y="3676830"/>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39" name="直接连接符 138">
              <a:extLst>
                <a:ext uri="{FF2B5EF4-FFF2-40B4-BE49-F238E27FC236}">
                  <a16:creationId xmlns:a16="http://schemas.microsoft.com/office/drawing/2014/main" id="{408B7FD2-B4C6-4247-B654-36C9A1CF4ED8}"/>
                </a:ext>
              </a:extLst>
            </p:cNvPr>
            <p:cNvCxnSpPr/>
            <p:nvPr/>
          </p:nvCxnSpPr>
          <p:spPr bwMode="auto">
            <a:xfrm rot="10800000">
              <a:off x="430417" y="447889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0" name="直接连接符 139">
              <a:extLst>
                <a:ext uri="{FF2B5EF4-FFF2-40B4-BE49-F238E27FC236}">
                  <a16:creationId xmlns:a16="http://schemas.microsoft.com/office/drawing/2014/main" id="{3C0CD213-5AEF-412D-9D88-5075263528FE}"/>
                </a:ext>
              </a:extLst>
            </p:cNvPr>
            <p:cNvCxnSpPr/>
            <p:nvPr/>
          </p:nvCxnSpPr>
          <p:spPr bwMode="auto">
            <a:xfrm rot="10800000">
              <a:off x="433382" y="4481609"/>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cxnSp>
          <p:nvCxnSpPr>
            <p:cNvPr id="141" name="直接连接符 140">
              <a:extLst>
                <a:ext uri="{FF2B5EF4-FFF2-40B4-BE49-F238E27FC236}">
                  <a16:creationId xmlns:a16="http://schemas.microsoft.com/office/drawing/2014/main" id="{E7D61BCD-6599-4B54-9A69-73994C063E8D}"/>
                </a:ext>
              </a:extLst>
            </p:cNvPr>
            <p:cNvCxnSpPr/>
            <p:nvPr/>
          </p:nvCxnSpPr>
          <p:spPr bwMode="auto">
            <a:xfrm rot="10800000">
              <a:off x="430417" y="5283678"/>
              <a:ext cx="1072100" cy="2710"/>
            </a:xfrm>
            <a:prstGeom prst="line">
              <a:avLst/>
            </a:prstGeom>
            <a:noFill/>
            <a:ln w="9525" cap="flat" cmpd="sng" algn="ctr">
              <a:gradFill flip="none" rotWithShape="1">
                <a:gsLst>
                  <a:gs pos="100000">
                    <a:srgbClr val="FFFFFF">
                      <a:lumMod val="85000"/>
                      <a:alpha val="19000"/>
                    </a:srgbClr>
                  </a:gs>
                  <a:gs pos="50000">
                    <a:srgbClr val="000000">
                      <a:lumMod val="50000"/>
                      <a:lumOff val="50000"/>
                    </a:srgbClr>
                  </a:gs>
                  <a:gs pos="100000">
                    <a:srgbClr val="000000">
                      <a:lumMod val="75000"/>
                      <a:lumOff val="25000"/>
                    </a:srgbClr>
                  </a:gs>
                </a:gsLst>
                <a:lin ang="0" scaled="1"/>
                <a:tileRect/>
              </a:gradFill>
              <a:prstDash val="solid"/>
              <a:tailEnd type="none"/>
            </a:ln>
            <a:effectLst/>
          </p:spPr>
        </p:cxnSp>
        <p:sp>
          <p:nvSpPr>
            <p:cNvPr id="142" name="TextBox 34">
              <a:extLst>
                <a:ext uri="{FF2B5EF4-FFF2-40B4-BE49-F238E27FC236}">
                  <a16:creationId xmlns:a16="http://schemas.microsoft.com/office/drawing/2014/main" id="{CC4CE5C1-5B3D-46A5-BDCA-82DDD124269B}"/>
                </a:ext>
              </a:extLst>
            </p:cNvPr>
            <p:cNvSpPr txBox="1"/>
            <p:nvPr/>
          </p:nvSpPr>
          <p:spPr bwMode="auto">
            <a:xfrm>
              <a:off x="-122433" y="2187514"/>
              <a:ext cx="1694036" cy="71669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加载制度</a:t>
              </a:r>
              <a:endParaRPr lang="en-US" altLang="zh-CN"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与方案</a:t>
              </a:r>
            </a:p>
          </p:txBody>
        </p:sp>
      </p:grpSp>
      <p:sp>
        <p:nvSpPr>
          <p:cNvPr id="143" name="TextBox 34">
            <a:extLst>
              <a:ext uri="{FF2B5EF4-FFF2-40B4-BE49-F238E27FC236}">
                <a16:creationId xmlns:a16="http://schemas.microsoft.com/office/drawing/2014/main" id="{E45383A4-2558-4CBC-BCF9-06707C7D8BC0}"/>
              </a:ext>
            </a:extLst>
          </p:cNvPr>
          <p:cNvSpPr txBox="1"/>
          <p:nvPr/>
        </p:nvSpPr>
        <p:spPr bwMode="auto">
          <a:xfrm>
            <a:off x="116702" y="2549043"/>
            <a:ext cx="1377683"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加载观测过程</a:t>
            </a:r>
          </a:p>
        </p:txBody>
      </p:sp>
      <p:sp>
        <p:nvSpPr>
          <p:cNvPr id="144" name="TextBox 35">
            <a:extLst>
              <a:ext uri="{FF2B5EF4-FFF2-40B4-BE49-F238E27FC236}">
                <a16:creationId xmlns:a16="http://schemas.microsoft.com/office/drawing/2014/main" id="{9BC25830-8F95-430A-B056-568741B31439}"/>
              </a:ext>
            </a:extLst>
          </p:cNvPr>
          <p:cNvSpPr txBox="1"/>
          <p:nvPr/>
        </p:nvSpPr>
        <p:spPr bwMode="auto">
          <a:xfrm>
            <a:off x="177386" y="2648590"/>
            <a:ext cx="1200151" cy="3231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spcBef>
                <a:spcPts val="0"/>
              </a:spcBef>
              <a:spcAft>
                <a:spcPts val="0"/>
              </a:spcAft>
              <a:defRPr/>
            </a:pPr>
            <a:endParaRPr lang="zh-CN" altLang="en-US" sz="1500" spc="38" dirty="0">
              <a:ln w="11430"/>
              <a:gradFill>
                <a:gsLst>
                  <a:gs pos="25000">
                    <a:srgbClr val="00E4A8">
                      <a:lumMod val="75000"/>
                    </a:srgbClr>
                  </a:gs>
                  <a:gs pos="100000">
                    <a:srgbClr val="333399">
                      <a:lumMod val="50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5" name="TextBox 33">
            <a:extLst>
              <a:ext uri="{FF2B5EF4-FFF2-40B4-BE49-F238E27FC236}">
                <a16:creationId xmlns:a16="http://schemas.microsoft.com/office/drawing/2014/main" id="{CEFD66CE-2002-436C-ADE1-814ADE75FC50}"/>
              </a:ext>
            </a:extLst>
          </p:cNvPr>
          <p:cNvSpPr txBox="1"/>
          <p:nvPr/>
        </p:nvSpPr>
        <p:spPr bwMode="auto">
          <a:xfrm>
            <a:off x="295258" y="3194374"/>
            <a:ext cx="1200512" cy="3066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l" rtl="0" fontAlgn="base">
              <a:spcBef>
                <a:spcPct val="0"/>
              </a:spcBef>
              <a:spcAft>
                <a:spcPct val="0"/>
              </a:spcAft>
              <a:defRPr sz="24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b="1" kern="1200">
                <a:solidFill>
                  <a:schemeClr val="tx1"/>
                </a:solidFill>
                <a:latin typeface="Tahoma" pitchFamily="34" charset="0"/>
                <a:ea typeface="宋体" pitchFamily="2" charset="-122"/>
                <a:cs typeface="+mn-cs"/>
              </a:defRPr>
            </a:lvl5pPr>
            <a:lvl6pPr marL="2286000" algn="l" defTabSz="914400" rtl="0" eaLnBrk="1" latinLnBrk="0" hangingPunct="1">
              <a:defRPr sz="2400" b="1" kern="1200">
                <a:solidFill>
                  <a:schemeClr val="tx1"/>
                </a:solidFill>
                <a:latin typeface="Tahoma" pitchFamily="34" charset="0"/>
                <a:ea typeface="宋体" pitchFamily="2" charset="-122"/>
                <a:cs typeface="+mn-cs"/>
              </a:defRPr>
            </a:lvl6pPr>
            <a:lvl7pPr marL="2743200" algn="l" defTabSz="914400" rtl="0" eaLnBrk="1" latinLnBrk="0" hangingPunct="1">
              <a:defRPr sz="2400" b="1" kern="1200">
                <a:solidFill>
                  <a:schemeClr val="tx1"/>
                </a:solidFill>
                <a:latin typeface="Tahoma" pitchFamily="34" charset="0"/>
                <a:ea typeface="宋体" pitchFamily="2" charset="-122"/>
                <a:cs typeface="+mn-cs"/>
              </a:defRPr>
            </a:lvl7pPr>
            <a:lvl8pPr marL="3200400" algn="l" defTabSz="914400" rtl="0" eaLnBrk="1" latinLnBrk="0" hangingPunct="1">
              <a:defRPr sz="2400" b="1" kern="1200">
                <a:solidFill>
                  <a:schemeClr val="tx1"/>
                </a:solidFill>
                <a:latin typeface="Tahoma" pitchFamily="34" charset="0"/>
                <a:ea typeface="宋体" pitchFamily="2" charset="-122"/>
                <a:cs typeface="+mn-cs"/>
              </a:defRPr>
            </a:lvl8pPr>
            <a:lvl9pPr marL="3657600" algn="l" defTabSz="914400" rtl="0" eaLnBrk="1" latinLnBrk="0" hangingPunct="1">
              <a:defRPr sz="2400" b="1" kern="1200">
                <a:solidFill>
                  <a:schemeClr val="tx1"/>
                </a:solidFill>
                <a:latin typeface="Tahoma" pitchFamily="34" charset="0"/>
                <a:ea typeface="宋体" pitchFamily="2" charset="-122"/>
                <a:cs typeface="+mn-cs"/>
              </a:defRPr>
            </a:lvl9pPr>
          </a:lstStyle>
          <a:p>
            <a:pPr algn="r" fontAlgn="auto">
              <a:lnSpc>
                <a:spcPts val="1800"/>
              </a:lnSpc>
              <a:spcBef>
                <a:spcPts val="0"/>
              </a:spcBef>
              <a:spcAft>
                <a:spcPts val="0"/>
              </a:spcAft>
              <a:defRPr/>
            </a:pPr>
            <a:r>
              <a:rPr lang="zh-CN" altLang="en-US"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rPr>
              <a:t>结果分析</a:t>
            </a:r>
            <a:endParaRPr lang="en-US" altLang="zh-CN" sz="1350" spc="38" dirty="0">
              <a:ln w="11430"/>
              <a:solidFill>
                <a:srgbClr val="C0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20" name="内容占位符 2">
            <a:extLst>
              <a:ext uri="{FF2B5EF4-FFF2-40B4-BE49-F238E27FC236}">
                <a16:creationId xmlns:a16="http://schemas.microsoft.com/office/drawing/2014/main" id="{F89A7657-DFB9-482C-B3BC-3AF93A60D696}"/>
              </a:ext>
            </a:extLst>
          </p:cNvPr>
          <p:cNvSpPr>
            <a:spLocks noGrp="1" noChangeArrowheads="1"/>
          </p:cNvSpPr>
          <p:nvPr>
            <p:ph idx="1"/>
          </p:nvPr>
        </p:nvSpPr>
        <p:spPr>
          <a:xfrm>
            <a:off x="2372711" y="1440170"/>
            <a:ext cx="6265069" cy="3038475"/>
          </a:xfrm>
        </p:spPr>
        <p:txBody>
          <a:bodyPr/>
          <a:lstStyle/>
          <a:p>
            <a:pPr>
              <a:lnSpc>
                <a:spcPct val="150000"/>
              </a:lnSpc>
              <a:buFont typeface="Wingdings" panose="05000000000000000000" pitchFamily="2" charset="2"/>
              <a:buChar char="u"/>
            </a:pPr>
            <a:r>
              <a:rPr lang="zh-CN" altLang="en-US" sz="1800" b="1" dirty="0"/>
              <a:t>抗力与变形</a:t>
            </a:r>
            <a:endParaRPr lang="en-US" altLang="zh-CN" sz="1800" b="1" dirty="0"/>
          </a:p>
          <a:p>
            <a:pPr>
              <a:lnSpc>
                <a:spcPct val="150000"/>
              </a:lnSpc>
              <a:buFont typeface="Wingdings" panose="05000000000000000000" pitchFamily="2" charset="2"/>
              <a:buChar char="u"/>
            </a:pPr>
            <a:r>
              <a:rPr lang="zh-CN" altLang="en-US" sz="1800" b="1" dirty="0"/>
              <a:t>延性系数</a:t>
            </a:r>
            <a:endParaRPr lang="en-US" altLang="zh-CN" sz="1800" b="1" dirty="0"/>
          </a:p>
          <a:p>
            <a:pPr>
              <a:lnSpc>
                <a:spcPct val="150000"/>
              </a:lnSpc>
              <a:buFont typeface="Wingdings" panose="05000000000000000000" pitchFamily="2" charset="2"/>
              <a:buChar char="u"/>
            </a:pPr>
            <a:r>
              <a:rPr lang="zh-CN" altLang="en-US" sz="1800" b="1" dirty="0"/>
              <a:t>退化率</a:t>
            </a:r>
            <a:endParaRPr lang="en-US" altLang="zh-CN" sz="1800" b="1" dirty="0"/>
          </a:p>
          <a:p>
            <a:pPr>
              <a:lnSpc>
                <a:spcPct val="150000"/>
              </a:lnSpc>
              <a:buFont typeface="Wingdings" panose="05000000000000000000" pitchFamily="2" charset="2"/>
              <a:buChar char="u"/>
            </a:pPr>
            <a:r>
              <a:rPr lang="zh-CN" altLang="en-US" sz="1800" b="1" dirty="0"/>
              <a:t>能量耗散</a:t>
            </a:r>
            <a:endParaRPr lang="en-US" altLang="zh-CN" sz="1800" b="1" dirty="0"/>
          </a:p>
        </p:txBody>
      </p:sp>
      <p:sp>
        <p:nvSpPr>
          <p:cNvPr id="19" name="标题 1">
            <a:extLst>
              <a:ext uri="{FF2B5EF4-FFF2-40B4-BE49-F238E27FC236}">
                <a16:creationId xmlns:a16="http://schemas.microsoft.com/office/drawing/2014/main" id="{8115005D-CDDA-084F-A0A6-B421CD0D5434}"/>
              </a:ext>
            </a:extLst>
          </p:cNvPr>
          <p:cNvSpPr txBox="1">
            <a:spLocks/>
          </p:cNvSpPr>
          <p:nvPr/>
        </p:nvSpPr>
        <p:spPr bwMode="auto">
          <a:xfrm>
            <a:off x="701742" y="96585"/>
            <a:ext cx="601146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Myriad Web" pitchFamily="34" charset="0"/>
              </a:defRPr>
            </a:lvl2pPr>
            <a:lvl3pPr algn="l" rtl="0" eaLnBrk="0" fontAlgn="base" hangingPunct="0">
              <a:spcBef>
                <a:spcPct val="0"/>
              </a:spcBef>
              <a:spcAft>
                <a:spcPct val="0"/>
              </a:spcAft>
              <a:defRPr sz="4000" i="1">
                <a:solidFill>
                  <a:schemeClr val="tx2"/>
                </a:solidFill>
                <a:latin typeface="Myriad Web" pitchFamily="34" charset="0"/>
              </a:defRPr>
            </a:lvl3pPr>
            <a:lvl4pPr algn="l" rtl="0" eaLnBrk="0" fontAlgn="base" hangingPunct="0">
              <a:spcBef>
                <a:spcPct val="0"/>
              </a:spcBef>
              <a:spcAft>
                <a:spcPct val="0"/>
              </a:spcAft>
              <a:defRPr sz="4000" i="1">
                <a:solidFill>
                  <a:schemeClr val="tx2"/>
                </a:solidFill>
                <a:latin typeface="Myriad Web" pitchFamily="34" charset="0"/>
              </a:defRPr>
            </a:lvl4pPr>
            <a:lvl5pPr algn="l" rtl="0" eaLnBrk="0" fontAlgn="base" hangingPunct="0">
              <a:spcBef>
                <a:spcPct val="0"/>
              </a:spcBef>
              <a:spcAft>
                <a:spcPct val="0"/>
              </a:spcAft>
              <a:defRPr sz="4000" i="1">
                <a:solidFill>
                  <a:schemeClr val="tx2"/>
                </a:solidFill>
                <a:latin typeface="Myriad Web" pitchFamily="34" charset="0"/>
              </a:defRPr>
            </a:lvl5pPr>
            <a:lvl6pPr marL="457200" algn="l" rtl="0" fontAlgn="base">
              <a:spcBef>
                <a:spcPct val="0"/>
              </a:spcBef>
              <a:spcAft>
                <a:spcPct val="0"/>
              </a:spcAft>
              <a:defRPr sz="4000" i="1">
                <a:solidFill>
                  <a:schemeClr val="tx2"/>
                </a:solidFill>
                <a:latin typeface="Myriad Web" pitchFamily="34" charset="0"/>
              </a:defRPr>
            </a:lvl6pPr>
            <a:lvl7pPr marL="914400" algn="l" rtl="0" fontAlgn="base">
              <a:spcBef>
                <a:spcPct val="0"/>
              </a:spcBef>
              <a:spcAft>
                <a:spcPct val="0"/>
              </a:spcAft>
              <a:defRPr sz="4000" i="1">
                <a:solidFill>
                  <a:schemeClr val="tx2"/>
                </a:solidFill>
                <a:latin typeface="Myriad Web" pitchFamily="34" charset="0"/>
              </a:defRPr>
            </a:lvl7pPr>
            <a:lvl8pPr marL="1371600" algn="l" rtl="0" fontAlgn="base">
              <a:spcBef>
                <a:spcPct val="0"/>
              </a:spcBef>
              <a:spcAft>
                <a:spcPct val="0"/>
              </a:spcAft>
              <a:defRPr sz="4000" i="1">
                <a:solidFill>
                  <a:schemeClr val="tx2"/>
                </a:solidFill>
                <a:latin typeface="Myriad Web" pitchFamily="34" charset="0"/>
              </a:defRPr>
            </a:lvl8pPr>
            <a:lvl9pPr marL="1828800" algn="l" rtl="0" fontAlgn="base">
              <a:spcBef>
                <a:spcPct val="0"/>
              </a:spcBef>
              <a:spcAft>
                <a:spcPct val="0"/>
              </a:spcAft>
              <a:defRPr sz="4000" i="1">
                <a:solidFill>
                  <a:schemeClr val="tx2"/>
                </a:solidFill>
                <a:latin typeface="Myriad Web" pitchFamily="34" charset="0"/>
              </a:defRPr>
            </a:lvl9pPr>
          </a:lstStyle>
          <a:p>
            <a:r>
              <a:rPr lang="zh-CN" altLang="en-US" sz="2800" b="1" i="0" dirty="0">
                <a:solidFill>
                  <a:schemeClr val="tx1"/>
                </a:solidFill>
                <a:latin typeface="+mn-lt"/>
                <a:ea typeface="+mn-ea"/>
                <a:cs typeface="+mn-cs"/>
                <a:sym typeface="Arial" panose="020B0604020202020204" pitchFamily="34" charset="0"/>
              </a:rPr>
              <a:t>拟静力试验</a:t>
            </a:r>
          </a:p>
        </p:txBody>
      </p:sp>
    </p:spTree>
    <p:extLst>
      <p:ext uri="{BB962C8B-B14F-4D97-AF65-F5344CB8AC3E}">
        <p14:creationId xmlns:p14="http://schemas.microsoft.com/office/powerpoint/2010/main" val="1452247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11212</TotalTime>
  <Pages>0</Pages>
  <Words>738</Words>
  <Characters>0</Characters>
  <Application>Microsoft Office PowerPoint</Application>
  <DocSecurity>0</DocSecurity>
  <PresentationFormat>全屏显示(16:9)</PresentationFormat>
  <Lines>0</Lines>
  <Paragraphs>191</Paragraphs>
  <Slides>13</Slides>
  <Notes>12</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13</vt:i4>
      </vt:variant>
    </vt:vector>
  </HeadingPairs>
  <TitlesOfParts>
    <vt:vector size="27" baseType="lpstr">
      <vt:lpstr>Adobe 黑体 Std R</vt:lpstr>
      <vt:lpstr>黑体</vt:lpstr>
      <vt:lpstr>宋体</vt:lpstr>
      <vt:lpstr>微软雅黑</vt:lpstr>
      <vt:lpstr>Arial</vt:lpstr>
      <vt:lpstr>Calibri</vt:lpstr>
      <vt:lpstr>Cambria Math</vt:lpstr>
      <vt:lpstr>Impact</vt:lpstr>
      <vt:lpstr>Times New Roman</vt:lpstr>
      <vt:lpstr>Verdana</vt:lpstr>
      <vt:lpstr>Wingdings</vt:lpstr>
      <vt:lpstr>Office 主题</vt:lpstr>
      <vt:lpstr>Graph</vt:lpstr>
      <vt:lpstr>Origin50.Graph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Administrator</dc:creator>
  <cp:keywords/>
  <dc:description/>
  <cp:lastModifiedBy>admin</cp:lastModifiedBy>
  <cp:revision>1308</cp:revision>
  <dcterms:created xsi:type="dcterms:W3CDTF">2015-07-27T04:24:33Z</dcterms:created>
  <dcterms:modified xsi:type="dcterms:W3CDTF">2024-09-12T10:21:45Z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2052-9.1.0.5113</vt:lpwstr>
  </property>
</Properties>
</file>